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63" r:id="rId1"/>
  </p:sldMasterIdLst>
  <p:notesMasterIdLst>
    <p:notesMasterId r:id="rId20"/>
  </p:notesMasterIdLst>
  <p:handoutMasterIdLst>
    <p:handoutMasterId r:id="rId21"/>
  </p:handoutMasterIdLst>
  <p:sldIdLst>
    <p:sldId id="355" r:id="rId2"/>
    <p:sldId id="374" r:id="rId3"/>
    <p:sldId id="358" r:id="rId4"/>
    <p:sldId id="377" r:id="rId5"/>
    <p:sldId id="359" r:id="rId6"/>
    <p:sldId id="360" r:id="rId7"/>
    <p:sldId id="361" r:id="rId8"/>
    <p:sldId id="363" r:id="rId9"/>
    <p:sldId id="357" r:id="rId10"/>
    <p:sldId id="364" r:id="rId11"/>
    <p:sldId id="366" r:id="rId12"/>
    <p:sldId id="367" r:id="rId13"/>
    <p:sldId id="368" r:id="rId14"/>
    <p:sldId id="369" r:id="rId15"/>
    <p:sldId id="375" r:id="rId16"/>
    <p:sldId id="376" r:id="rId17"/>
    <p:sldId id="371" r:id="rId18"/>
    <p:sldId id="372" r:id="rId1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1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66"/>
    <a:srgbClr val="33CCFF"/>
    <a:srgbClr val="FF7C80"/>
    <a:srgbClr val="FFFF00"/>
    <a:srgbClr val="FF3300"/>
    <a:srgbClr val="99CCFF"/>
    <a:srgbClr val="FF99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5"/>
    <p:restoredTop sz="94626"/>
  </p:normalViewPr>
  <p:slideViewPr>
    <p:cSldViewPr snapToObjects="1">
      <p:cViewPr varScale="1">
        <p:scale>
          <a:sx n="116" d="100"/>
          <a:sy n="116" d="100"/>
        </p:scale>
        <p:origin x="68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92" d="100"/>
          <a:sy n="92" d="100"/>
        </p:scale>
        <p:origin x="3000" y="192"/>
      </p:cViewPr>
      <p:guideLst>
        <p:guide orient="horz" pos="3021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"/>
          <p:cNvSpPr>
            <a:spLocks noChangeArrowheads="1"/>
          </p:cNvSpPr>
          <p:nvPr/>
        </p:nvSpPr>
        <p:spPr bwMode="auto">
          <a:xfrm>
            <a:off x="411238" y="306289"/>
            <a:ext cx="2825448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97000"/>
              </a:lnSpc>
              <a:spcBef>
                <a:spcPct val="49000"/>
              </a:spcBef>
            </a:pPr>
            <a:r>
              <a:rPr lang="en-US" sz="1700" dirty="0">
                <a:latin typeface="Comic Sans MS" charset="0"/>
                <a:cs typeface="Tahoma" charset="0"/>
              </a:rPr>
              <a:t>CMSC 411</a:t>
            </a:r>
          </a:p>
        </p:txBody>
      </p:sp>
      <p:sp>
        <p:nvSpPr>
          <p:cNvPr id="14339" name="Rectangle 7"/>
          <p:cNvSpPr>
            <a:spLocks noChangeArrowheads="1"/>
          </p:cNvSpPr>
          <p:nvPr/>
        </p:nvSpPr>
        <p:spPr bwMode="auto">
          <a:xfrm>
            <a:off x="4197048" y="306289"/>
            <a:ext cx="2612571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algn="r" defTabSz="857250">
              <a:lnSpc>
                <a:spcPct val="97000"/>
              </a:lnSpc>
              <a:spcBef>
                <a:spcPct val="49000"/>
              </a:spcBef>
            </a:pPr>
            <a:r>
              <a:rPr lang="en-US" sz="1700">
                <a:latin typeface="Comic Sans MS" charset="0"/>
                <a:cs typeface="Tahoma" charset="0"/>
              </a:rPr>
              <a:t> page </a:t>
            </a:r>
            <a:fld id="{1A7FE2BD-2DD3-F94F-95A3-E3715959FDFF}" type="slidenum">
              <a:rPr lang="en-US" sz="1700">
                <a:latin typeface="Comic Sans MS" charset="0"/>
                <a:cs typeface="Tahoma" charset="0"/>
              </a:rPr>
              <a:pPr marL="214313" indent="-214313" algn="r" defTabSz="857250">
                <a:lnSpc>
                  <a:spcPct val="97000"/>
                </a:lnSpc>
                <a:spcBef>
                  <a:spcPct val="49000"/>
                </a:spcBef>
              </a:pPr>
              <a:t>‹#›</a:t>
            </a:fld>
            <a:endParaRPr lang="en-US" sz="1700">
              <a:latin typeface="Comic Sans MS" charset="0"/>
              <a:cs typeface="Tahoma" charset="0"/>
            </a:endParaRPr>
          </a:p>
        </p:txBody>
      </p:sp>
      <p:sp>
        <p:nvSpPr>
          <p:cNvPr id="14340" name="Rectangle 8"/>
          <p:cNvSpPr>
            <a:spLocks noChangeArrowheads="1"/>
          </p:cNvSpPr>
          <p:nvPr/>
        </p:nvSpPr>
        <p:spPr bwMode="auto">
          <a:xfrm>
            <a:off x="2884715" y="295871"/>
            <a:ext cx="1770743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97000"/>
              </a:lnSpc>
            </a:pPr>
            <a:r>
              <a:rPr lang="en-US" sz="1700" dirty="0">
                <a:latin typeface="Comic Sans MS" charset="0"/>
                <a:cs typeface="Tahoma" charset="0"/>
              </a:rPr>
              <a:t>Lecture 9</a:t>
            </a:r>
          </a:p>
        </p:txBody>
      </p:sp>
      <p:sp>
        <p:nvSpPr>
          <p:cNvPr id="14341" name="Rectangle 9"/>
          <p:cNvSpPr>
            <a:spLocks noChangeArrowheads="1"/>
          </p:cNvSpPr>
          <p:nvPr/>
        </p:nvSpPr>
        <p:spPr bwMode="auto">
          <a:xfrm>
            <a:off x="572106" y="9199068"/>
            <a:ext cx="3465285" cy="249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118000"/>
              </a:lnSpc>
            </a:pPr>
            <a:fld id="{758B8E2C-C972-494E-BF2C-E17F2E62EC1A}" type="datetime1">
              <a:rPr lang="en-US" sz="1200" smtClean="0">
                <a:latin typeface="Comic Sans MS" charset="0"/>
                <a:cs typeface="Tahoma" charset="0"/>
              </a:rPr>
              <a:pPr marL="214313" indent="-214313" defTabSz="857250">
                <a:lnSpc>
                  <a:spcPct val="118000"/>
                </a:lnSpc>
              </a:pPr>
              <a:t>10/3/22</a:t>
            </a:fld>
            <a:endParaRPr lang="en-US" sz="1200" dirty="0">
              <a:latin typeface="Comic Sans MS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254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5713" y="1200150"/>
            <a:ext cx="4806950" cy="360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3" name="Rectangle 8"/>
          <p:cNvSpPr>
            <a:spLocks noChangeArrowheads="1"/>
          </p:cNvSpPr>
          <p:nvPr/>
        </p:nvSpPr>
        <p:spPr bwMode="auto">
          <a:xfrm>
            <a:off x="411239" y="689670"/>
            <a:ext cx="3012924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97000"/>
              </a:lnSpc>
              <a:spcBef>
                <a:spcPct val="49000"/>
              </a:spcBef>
            </a:pPr>
            <a:r>
              <a:rPr lang="en-US" sz="1700" b="0">
                <a:latin typeface="Comic Sans MS" charset="0"/>
                <a:cs typeface="Tahoma" charset="0"/>
              </a:rPr>
              <a:t>Comp 411 Lectures, Fall ‘06</a:t>
            </a:r>
          </a:p>
        </p:txBody>
      </p:sp>
      <p:sp>
        <p:nvSpPr>
          <p:cNvPr id="15364" name="Rectangle 9"/>
          <p:cNvSpPr>
            <a:spLocks noChangeArrowheads="1"/>
          </p:cNvSpPr>
          <p:nvPr/>
        </p:nvSpPr>
        <p:spPr bwMode="auto">
          <a:xfrm>
            <a:off x="3424162" y="689670"/>
            <a:ext cx="2611362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algn="r" defTabSz="857250">
              <a:lnSpc>
                <a:spcPct val="97000"/>
              </a:lnSpc>
              <a:spcBef>
                <a:spcPct val="49000"/>
              </a:spcBef>
            </a:pPr>
            <a:r>
              <a:rPr lang="en-US" sz="1700" b="0">
                <a:latin typeface="Comic Sans MS" charset="0"/>
                <a:cs typeface="Tahoma" charset="0"/>
              </a:rPr>
              <a:t>Notes for slide </a:t>
            </a:r>
            <a:fld id="{46D40AA9-B1CE-C644-865A-24CB26394403}" type="slidenum">
              <a:rPr lang="en-US" sz="1700" b="0">
                <a:latin typeface="Comic Sans MS" charset="0"/>
                <a:cs typeface="Tahoma" charset="0"/>
              </a:rPr>
              <a:pPr marL="214313" indent="-214313" algn="r" defTabSz="857250">
                <a:lnSpc>
                  <a:spcPct val="97000"/>
                </a:lnSpc>
                <a:spcBef>
                  <a:spcPct val="49000"/>
                </a:spcBef>
              </a:pPr>
              <a:t>‹#›</a:t>
            </a:fld>
            <a:endParaRPr lang="en-US" sz="1700" b="0">
              <a:latin typeface="Comic Sans MS" charset="0"/>
              <a:cs typeface="Tahoma" charset="0"/>
            </a:endParaRPr>
          </a:p>
        </p:txBody>
      </p:sp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06400" y="9042797"/>
            <a:ext cx="3470124" cy="249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118000"/>
              </a:lnSpc>
            </a:pPr>
            <a:r>
              <a:rPr lang="en-US" sz="1200" b="0">
                <a:latin typeface="Comic Sans MS" charset="0"/>
                <a:cs typeface="Tahoma" charset="0"/>
              </a:rPr>
              <a:t>Leonard McMillan  </a:t>
            </a:r>
            <a:fld id="{DADD2183-BBFE-4145-9930-80828F7DD83D}" type="datetime1">
              <a:rPr lang="en-US" sz="1200" b="0">
                <a:latin typeface="Comic Sans MS" charset="0"/>
                <a:cs typeface="Tahoma" charset="0"/>
              </a:rPr>
              <a:pPr marL="214313" indent="-214313" defTabSz="857250">
                <a:lnSpc>
                  <a:spcPct val="118000"/>
                </a:lnSpc>
              </a:pPr>
              <a:t>10/3/22</a:t>
            </a:fld>
            <a:r>
              <a:rPr lang="en-US" sz="1200" b="0">
                <a:latin typeface="Comic Sans MS" charset="0"/>
                <a:cs typeface="Tahoma" charset="0"/>
              </a:rPr>
              <a:t>  </a:t>
            </a:r>
            <a:fld id="{DFF02030-34B8-744A-8C72-441B18ED4A6B}" type="datetime10">
              <a:rPr lang="en-US" sz="1200" b="0">
                <a:latin typeface="Comic Sans MS" charset="0"/>
                <a:cs typeface="Tahoma" charset="0"/>
              </a:rPr>
              <a:pPr marL="214313" indent="-214313" defTabSz="857250">
                <a:lnSpc>
                  <a:spcPct val="118000"/>
                </a:lnSpc>
              </a:pPr>
              <a:t>12:17</a:t>
            </a:fld>
            <a:endParaRPr lang="en-US" sz="1200" b="0">
              <a:latin typeface="Comic Sans MS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4572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410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6086" y="4560988"/>
            <a:ext cx="5363029" cy="431720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6711" tIns="48355" rIns="96711" bIns="48355"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200150"/>
            <a:ext cx="4800600" cy="3600450"/>
          </a:xfrm>
        </p:spPr>
      </p:sp>
    </p:spTree>
    <p:extLst>
      <p:ext uri="{BB962C8B-B14F-4D97-AF65-F5344CB8AC3E}">
        <p14:creationId xmlns:p14="http://schemas.microsoft.com/office/powerpoint/2010/main" val="1599342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200150"/>
            <a:ext cx="4800600" cy="3600450"/>
          </a:xfr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3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04800" y="1881149"/>
            <a:ext cx="8534400" cy="1506575"/>
          </a:xfrm>
          <a:noFill/>
        </p:spPr>
        <p:txBody>
          <a:bodyPr lIns="91432" rIns="91432" anchor="b">
            <a:noAutofit/>
          </a:bodyPr>
          <a:lstStyle>
            <a:lvl1pPr algn="ctr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en-US" dirty="0" err="1"/>
              <a:t>CMSC</a:t>
            </a:r>
            <a:r>
              <a:rPr lang="en-US" altLang="en-US" dirty="0"/>
              <a:t> 411</a:t>
            </a:r>
            <a:br>
              <a:rPr lang="en-US" altLang="en-US" dirty="0"/>
            </a:br>
            <a:r>
              <a:rPr lang="en-US" altLang="en-US" dirty="0"/>
              <a:t>Lecture - </a:t>
            </a:r>
          </a:p>
        </p:txBody>
      </p:sp>
      <p:sp>
        <p:nvSpPr>
          <p:cNvPr id="70861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524250"/>
            <a:ext cx="8458200" cy="2587625"/>
          </a:xfrm>
        </p:spPr>
        <p:txBody>
          <a:bodyPr lIns="91432" tIns="45716" rIns="91432" bIns="45716"/>
          <a:lstStyle>
            <a:lvl1pPr marL="0" indent="0" algn="ctr">
              <a:buFont typeface="Wingdings 2" pitchFamily="18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  <a:endParaRPr lang="en-US" altLang="en-US" dirty="0"/>
          </a:p>
        </p:txBody>
      </p:sp>
      <p:sp>
        <p:nvSpPr>
          <p:cNvPr id="8" name="Date Placeholder 7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2954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rgbClr val="FFFFFF"/>
                </a:solidFill>
                <a:latin typeface="Arial Narrow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Footer Placeholder 8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7338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FFFFFF"/>
                </a:solidFill>
                <a:latin typeface="Arial Narrow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0" y="6400800"/>
            <a:ext cx="457200" cy="381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E279FA1-1C86-8F4B-8506-02B3AED39D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E22BDC-2394-274D-88F7-F26549147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1657"/>
            <a:ext cx="2286000" cy="64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6675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0ABDA-9C1B-3A40-A88C-59DD8B92355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3907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85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858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326E1-7515-734F-AB1D-1DB0CA7728D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7977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708025"/>
            <a:ext cx="4495800" cy="61499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08025"/>
            <a:ext cx="4495800" cy="61499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56720A-0ED8-1944-9E09-F9D94A04B3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4473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304800"/>
            <a:ext cx="91440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143000"/>
            <a:ext cx="3848100" cy="2476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143000"/>
            <a:ext cx="3848100" cy="2476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771900"/>
            <a:ext cx="3848100" cy="2476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0100" y="3771900"/>
            <a:ext cx="3848100" cy="2476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1120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09600" y="1143000"/>
            <a:ext cx="3848100" cy="5105400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143000"/>
            <a:ext cx="38481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4847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3CE0E7-FECE-E64A-A9C4-21D3814D03C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47936-1C2B-054A-B62E-473D70A38C5A}"/>
              </a:ext>
            </a:extLst>
          </p:cNvPr>
          <p:cNvSpPr txBox="1"/>
          <p:nvPr/>
        </p:nvSpPr>
        <p:spPr>
          <a:xfrm>
            <a:off x="152400" y="6536323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/>
              <a:t>CMSC 411 – Lecture 9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CE859B-543E-EC43-A7E1-80FD0A7CC7C0}"/>
              </a:ext>
            </a:extLst>
          </p:cNvPr>
          <p:cNvCxnSpPr/>
          <p:nvPr/>
        </p:nvCxnSpPr>
        <p:spPr bwMode="auto">
          <a:xfrm>
            <a:off x="0" y="6553200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2AE2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93094101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08196B-B09D-D04B-A809-D0FD073504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131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08025"/>
            <a:ext cx="4495800" cy="6149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08025"/>
            <a:ext cx="4495800" cy="6149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90FDDD-2DAD-5545-B067-42D1D7CBE77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48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D0FEF-CAF8-A34A-A045-6D64D5B2896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1457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8DDBD-4447-4C49-B57E-9332BE1F4A9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9651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936492-3DE2-C346-8910-5FA2852E34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3029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32D75E-8C03-D843-9EC9-5209B2F6A70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742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967D64-917B-D847-B190-8EA1B0C327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3222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01675"/>
          </a:xfrm>
          <a:prstGeom prst="rect">
            <a:avLst/>
          </a:prstGeom>
          <a:solidFill>
            <a:srgbClr val="F2AE29"/>
          </a:solidFill>
          <a:ln w="9525">
            <a:noFill/>
            <a:miter lim="800000"/>
            <a:headEnd/>
            <a:tailEnd/>
          </a:ln>
        </p:spPr>
        <p:txBody>
          <a:bodyPr vert="horz" wrap="square" lIns="182863" tIns="45716" rIns="182863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708025"/>
            <a:ext cx="8763000" cy="569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63" tIns="137148" rIns="182863" bIns="137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</p:txBody>
      </p:sp>
      <p:sp>
        <p:nvSpPr>
          <p:cNvPr id="70758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0" y="65532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Arial Narrow" charset="0"/>
                <a:cs typeface="Tahoma" charset="0"/>
              </a:defRPr>
            </a:lvl1pPr>
          </a:lstStyle>
          <a:p>
            <a:pPr>
              <a:defRPr/>
            </a:pPr>
            <a:fld id="{97A3E93B-45BC-434B-92CE-56AA6CFBD0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463550" y="1812925"/>
            <a:ext cx="1905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72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</p:sldLayoutIdLst>
  <p:transition spd="med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effectLst/>
          <a:latin typeface="+mj-lt"/>
          <a:ea typeface="ＭＳ Ｐゴシック" charset="0"/>
          <a:cs typeface="Tahom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Tahom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Tahom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Tahom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Tahom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charset="0"/>
        <a:buNone/>
        <a:defRPr kumimoji="1" sz="2800">
          <a:solidFill>
            <a:schemeClr val="tx1"/>
          </a:solidFill>
          <a:effectLst/>
          <a:latin typeface="+mn-lt"/>
          <a:ea typeface="ＭＳ Ｐゴシック" charset="0"/>
          <a:cs typeface="Tahoma"/>
        </a:defRPr>
      </a:lvl1pPr>
      <a:lvl2pPr marL="519113" indent="-288925" algn="l" rtl="0" eaLnBrk="1" fontAlgn="base" hangingPunct="1">
        <a:spcBef>
          <a:spcPct val="20000"/>
        </a:spcBef>
        <a:spcAft>
          <a:spcPct val="0"/>
        </a:spcAft>
        <a:buClr>
          <a:srgbClr val="FFC000"/>
        </a:buClr>
        <a:buSzPct val="85000"/>
        <a:buFont typeface="Wingdings" charset="0"/>
        <a:buChar char="l"/>
        <a:tabLst/>
        <a:defRPr kumimoji="1" sz="2300">
          <a:solidFill>
            <a:schemeClr val="tx1"/>
          </a:solidFill>
          <a:effectLst/>
          <a:latin typeface="+mn-lt"/>
          <a:ea typeface="Tahoma"/>
          <a:cs typeface="Tahoma" charset="0"/>
        </a:defRPr>
      </a:lvl2pPr>
      <a:lvl3pPr marL="1028700" indent="-2794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charset="0"/>
        <a:buChar char="Ø"/>
        <a:tabLst/>
        <a:defRPr kumimoji="1" sz="2000">
          <a:solidFill>
            <a:schemeClr val="tx1"/>
          </a:solidFill>
          <a:effectLst/>
          <a:latin typeface="+mn-lt"/>
          <a:ea typeface="Tahoma"/>
          <a:cs typeface="Tahoma" charset="0"/>
        </a:defRPr>
      </a:lvl3pPr>
      <a:lvl4pPr marL="1374775" indent="-230188" algn="l" rtl="0" eaLnBrk="1" fontAlgn="base" hangingPunct="1">
        <a:spcBef>
          <a:spcPct val="20000"/>
        </a:spcBef>
        <a:spcAft>
          <a:spcPct val="0"/>
        </a:spcAft>
        <a:buChar char="–"/>
        <a:tabLst/>
        <a:defRPr kumimoji="1">
          <a:solidFill>
            <a:schemeClr val="tx1"/>
          </a:solidFill>
          <a:effectLst/>
          <a:latin typeface="+mn-lt"/>
          <a:ea typeface="Tahoma"/>
          <a:cs typeface="Tahoma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/>
          <a:latin typeface="+mn-lt"/>
          <a:ea typeface="Tahoma"/>
          <a:cs typeface="Tahom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PDP-8/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480695"/>
            <a:ext cx="8534400" cy="2571750"/>
          </a:xfrm>
        </p:spPr>
        <p:txBody>
          <a:bodyPr/>
          <a:lstStyle/>
          <a:p>
            <a:pPr algn="ctr" eaLnBrk="1" hangingPunct="1">
              <a:defRPr/>
            </a:pPr>
            <a:br>
              <a:rPr lang="en-US" dirty="0">
                <a:latin typeface="Tahoma" charset="0"/>
                <a:ea typeface="Tahoma"/>
              </a:rPr>
            </a:br>
            <a:br>
              <a:rPr lang="en-US" sz="3600" b="1" dirty="0">
                <a:latin typeface="Tahoma" charset="0"/>
                <a:ea typeface="Tahoma"/>
              </a:rPr>
            </a:br>
            <a:r>
              <a:rPr lang="en-US" sz="3600" dirty="0">
                <a:latin typeface="Tahoma" charset="0"/>
                <a:ea typeface="Tahoma"/>
              </a:rPr>
              <a:t>CMSC 411 – Lecture 9</a:t>
            </a:r>
            <a:br>
              <a:rPr lang="en-US" sz="3600" dirty="0">
                <a:latin typeface="Tahoma" charset="0"/>
                <a:ea typeface="Tahoma"/>
              </a:rPr>
            </a:br>
            <a:br>
              <a:rPr lang="en-US" sz="3600" dirty="0">
                <a:latin typeface="Tahoma" charset="0"/>
                <a:ea typeface="Tahoma"/>
              </a:rPr>
            </a:br>
            <a:r>
              <a:rPr lang="en-US" sz="3600" dirty="0">
                <a:latin typeface="Tahoma" charset="0"/>
                <a:ea typeface="Tahoma"/>
              </a:rPr>
              <a:t>Assembly &amp; Simulation</a:t>
            </a:r>
            <a:br>
              <a:rPr lang="en-US" sz="3600" b="1" dirty="0">
                <a:latin typeface="Tahoma" charset="0"/>
                <a:ea typeface="Tahoma"/>
              </a:rPr>
            </a:br>
            <a:endParaRPr lang="en-US" sz="3600" b="1" dirty="0">
              <a:latin typeface="Tahoma" charset="0"/>
              <a:ea typeface="Tahoma"/>
            </a:endParaRP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381000" y="2523627"/>
            <a:ext cx="8458200" cy="701675"/>
          </a:xfrm>
        </p:spPr>
        <p:txBody>
          <a:bodyPr/>
          <a:lstStyle/>
          <a:p>
            <a:pPr eaLnBrk="1" hangingPunct="1">
              <a:buFont typeface="Wingdings 2" charset="0"/>
              <a:buNone/>
              <a:defRPr/>
            </a:pPr>
            <a:r>
              <a:rPr lang="en-US" sz="2000" dirty="0">
                <a:latin typeface="Tahoma" charset="0"/>
                <a:ea typeface="Tahoma"/>
              </a:rPr>
              <a:t>Dr. </a:t>
            </a:r>
            <a:r>
              <a:rPr lang="en-US" sz="2000" dirty="0" err="1">
                <a:latin typeface="Tahoma" charset="0"/>
                <a:ea typeface="Tahoma"/>
              </a:rPr>
              <a:t>Simsek</a:t>
            </a:r>
            <a:endParaRPr lang="en-US" sz="1800" dirty="0">
              <a:solidFill>
                <a:schemeClr val="tx1"/>
              </a:solidFill>
              <a:latin typeface="Tahoma" charset="0"/>
              <a:ea typeface="Tahom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382A28-3F04-8917-C423-EB2152033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039" y="3394113"/>
            <a:ext cx="6863231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0E223A-7141-8194-C6C9-7D6F397E8DA2}"/>
              </a:ext>
            </a:extLst>
          </p:cNvPr>
          <p:cNvSpPr txBox="1"/>
          <p:nvPr/>
        </p:nvSpPr>
        <p:spPr>
          <a:xfrm>
            <a:off x="5756640" y="6480388"/>
            <a:ext cx="3415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0" dirty="0">
                <a:hlinkClick r:id="rId4"/>
              </a:rPr>
              <a:t>https://en.wikipedia.org/wiki/PDP-8/e</a:t>
            </a:r>
            <a:r>
              <a:rPr lang="en-US" sz="1600" b="0" dirty="0"/>
              <a:t>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Assembly Code:  </a:t>
            </a:r>
            <a:r>
              <a:rPr lang="en-US" dirty="0" err="1">
                <a:latin typeface="Tahoma" charset="0"/>
                <a:ea typeface="Tahoma"/>
              </a:rPr>
              <a:t>Sum.asm</a:t>
            </a:r>
            <a:endParaRPr lang="en-US" dirty="0">
              <a:latin typeface="Tahoma" charset="0"/>
              <a:ea typeface="Tahoma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838200" y="1341437"/>
            <a:ext cx="8495384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endParaRPr lang="en-US" sz="2000" dirty="0">
              <a:latin typeface="Courier New" charset="0"/>
              <a:cs typeface="Tahoma" charset="0"/>
            </a:endParaRPr>
          </a:p>
          <a:p>
            <a:r>
              <a:rPr lang="en-US" sz="2000" dirty="0">
                <a:latin typeface="Courier New" charset="0"/>
                <a:cs typeface="Tahoma" charset="0"/>
              </a:rPr>
              <a:t>.text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main: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add   $8,$0,$0     # sum = 0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add   $9,$0,$0     # for (</a:t>
            </a:r>
            <a:r>
              <a:rPr lang="en-US" sz="2000" dirty="0" err="1">
                <a:latin typeface="Courier New" charset="0"/>
                <a:cs typeface="Tahoma" charset="0"/>
              </a:rPr>
              <a:t>i</a:t>
            </a:r>
            <a:r>
              <a:rPr lang="en-US" sz="2000" dirty="0">
                <a:latin typeface="Courier New" charset="0"/>
                <a:cs typeface="Tahoma" charset="0"/>
              </a:rPr>
              <a:t> = 0; ...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loop: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add   $8,$8,$9     # sum = sum + </a:t>
            </a:r>
            <a:r>
              <a:rPr lang="en-US" sz="2000" dirty="0" err="1">
                <a:latin typeface="Courier New" charset="0"/>
                <a:cs typeface="Tahoma" charset="0"/>
              </a:rPr>
              <a:t>i</a:t>
            </a:r>
            <a:r>
              <a:rPr lang="en-US" sz="2000" dirty="0">
                <a:latin typeface="Courier New" charset="0"/>
                <a:cs typeface="Tahoma" charset="0"/>
              </a:rPr>
              <a:t>;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</a:t>
            </a:r>
            <a:r>
              <a:rPr lang="en-US" sz="2000" dirty="0" err="1">
                <a:latin typeface="Courier New" charset="0"/>
                <a:cs typeface="Tahoma" charset="0"/>
              </a:rPr>
              <a:t>addi</a:t>
            </a:r>
            <a:r>
              <a:rPr lang="en-US" sz="2000" dirty="0">
                <a:latin typeface="Courier New" charset="0"/>
                <a:cs typeface="Tahoma" charset="0"/>
              </a:rPr>
              <a:t>  $9,$9,1      # for (...; ...; </a:t>
            </a:r>
            <a:r>
              <a:rPr lang="en-US" sz="2000" dirty="0" err="1">
                <a:latin typeface="Courier New" charset="0"/>
                <a:cs typeface="Tahoma" charset="0"/>
              </a:rPr>
              <a:t>i</a:t>
            </a:r>
            <a:r>
              <a:rPr lang="en-US" sz="2000" dirty="0">
                <a:latin typeface="Courier New" charset="0"/>
                <a:cs typeface="Tahoma" charset="0"/>
              </a:rPr>
              <a:t>++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</a:t>
            </a:r>
            <a:r>
              <a:rPr lang="en-US" sz="2000" dirty="0" err="1">
                <a:latin typeface="Courier New" charset="0"/>
                <a:cs typeface="Tahoma" charset="0"/>
              </a:rPr>
              <a:t>slti</a:t>
            </a:r>
            <a:r>
              <a:rPr lang="en-US" sz="2000" dirty="0">
                <a:latin typeface="Courier New" charset="0"/>
                <a:cs typeface="Tahoma" charset="0"/>
              </a:rPr>
              <a:t>  $10,$9,5     # for (...; </a:t>
            </a:r>
            <a:r>
              <a:rPr lang="en-US" sz="2000" dirty="0" err="1">
                <a:latin typeface="Courier New" charset="0"/>
                <a:cs typeface="Tahoma" charset="0"/>
              </a:rPr>
              <a:t>i</a:t>
            </a:r>
            <a:r>
              <a:rPr lang="en-US" sz="2000" dirty="0">
                <a:latin typeface="Courier New" charset="0"/>
                <a:cs typeface="Tahoma" charset="0"/>
              </a:rPr>
              <a:t>&lt;5;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</a:t>
            </a:r>
            <a:r>
              <a:rPr lang="en-US" sz="2000" dirty="0" err="1">
                <a:latin typeface="Courier New" charset="0"/>
                <a:cs typeface="Tahoma" charset="0"/>
              </a:rPr>
              <a:t>bne</a:t>
            </a:r>
            <a:r>
              <a:rPr lang="en-US" sz="2000" dirty="0">
                <a:latin typeface="Courier New" charset="0"/>
                <a:cs typeface="Tahoma" charset="0"/>
              </a:rPr>
              <a:t>   $10,$0,loop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end:  ...			# need something here to stop!</a:t>
            </a:r>
          </a:p>
        </p:txBody>
      </p:sp>
      <p:sp>
        <p:nvSpPr>
          <p:cNvPr id="31750" name="Text Box 31"/>
          <p:cNvSpPr txBox="1">
            <a:spLocks noChangeArrowheads="1"/>
          </p:cNvSpPr>
          <p:nvPr/>
        </p:nvSpPr>
        <p:spPr bwMode="auto">
          <a:xfrm>
            <a:off x="1752600" y="5004986"/>
            <a:ext cx="540898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800" b="0" dirty="0">
                <a:latin typeface="Tahoma" charset="0"/>
                <a:cs typeface="Tahoma" charset="0"/>
              </a:rPr>
              <a:t>Bookkeeping:</a:t>
            </a:r>
          </a:p>
          <a:p>
            <a:r>
              <a:rPr lang="en-US" sz="1800" b="0" dirty="0">
                <a:latin typeface="Tahoma" charset="0"/>
                <a:cs typeface="Tahoma" charset="0"/>
              </a:rPr>
              <a:t>    1) Register $8 is allocated as the </a:t>
            </a:r>
            <a:r>
              <a:rPr lang="ja-JP" altLang="en-US" sz="1800" b="0">
                <a:latin typeface="Tahoma" charset="0"/>
                <a:cs typeface="Tahoma" charset="0"/>
              </a:rPr>
              <a:t>“</a:t>
            </a:r>
            <a:r>
              <a:rPr lang="en-US" altLang="ja-JP" sz="1800" b="0" dirty="0">
                <a:latin typeface="Tahoma" charset="0"/>
                <a:cs typeface="Tahoma" charset="0"/>
              </a:rPr>
              <a:t>sum</a:t>
            </a:r>
            <a:r>
              <a:rPr lang="ja-JP" altLang="en-US" sz="1800" b="0">
                <a:latin typeface="Tahoma" charset="0"/>
                <a:cs typeface="Tahoma" charset="0"/>
              </a:rPr>
              <a:t>”</a:t>
            </a:r>
            <a:r>
              <a:rPr lang="en-US" altLang="ja-JP" sz="1800" b="0" dirty="0">
                <a:latin typeface="Tahoma" charset="0"/>
                <a:cs typeface="Tahoma" charset="0"/>
              </a:rPr>
              <a:t> variable</a:t>
            </a:r>
          </a:p>
          <a:p>
            <a:r>
              <a:rPr lang="en-US" sz="1800" b="0" dirty="0">
                <a:latin typeface="Tahoma" charset="0"/>
                <a:cs typeface="Tahoma" charset="0"/>
              </a:rPr>
              <a:t>    2) Register $9 is allocated as the </a:t>
            </a:r>
            <a:r>
              <a:rPr lang="ja-JP" altLang="en-US" sz="1800" b="0">
                <a:latin typeface="Tahoma" charset="0"/>
                <a:cs typeface="Tahoma" charset="0"/>
              </a:rPr>
              <a:t>“</a:t>
            </a:r>
            <a:r>
              <a:rPr lang="en-US" altLang="ja-JP" sz="1800" b="0" dirty="0" err="1">
                <a:latin typeface="Tahoma" charset="0"/>
                <a:cs typeface="Tahoma" charset="0"/>
              </a:rPr>
              <a:t>i</a:t>
            </a:r>
            <a:r>
              <a:rPr lang="ja-JP" altLang="en-US" sz="1800" b="0">
                <a:latin typeface="Tahoma" charset="0"/>
                <a:cs typeface="Tahoma" charset="0"/>
              </a:rPr>
              <a:t>”</a:t>
            </a:r>
            <a:r>
              <a:rPr lang="en-US" altLang="ja-JP" sz="1800" b="0" dirty="0">
                <a:latin typeface="Tahoma" charset="0"/>
                <a:cs typeface="Tahoma" charset="0"/>
              </a:rPr>
              <a:t> variable</a:t>
            </a:r>
          </a:p>
          <a:p>
            <a:r>
              <a:rPr lang="en-US" sz="1800" b="0" dirty="0">
                <a:latin typeface="Tahoma" charset="0"/>
                <a:cs typeface="Tahoma" charset="0"/>
              </a:rPr>
              <a:t>We will talk about how to </a:t>
            </a:r>
            <a:r>
              <a:rPr lang="en-US" sz="1800" u="sng" dirty="0">
                <a:latin typeface="Tahoma" charset="0"/>
                <a:cs typeface="Tahoma" charset="0"/>
              </a:rPr>
              <a:t>exit</a:t>
            </a:r>
            <a:r>
              <a:rPr lang="en-US" sz="1800" b="0" dirty="0">
                <a:latin typeface="Tahoma" charset="0"/>
                <a:cs typeface="Tahoma" charset="0"/>
              </a:rPr>
              <a:t> a program later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547729" y="1828799"/>
            <a:ext cx="6291471" cy="1143000"/>
            <a:chOff x="2547729" y="2057400"/>
            <a:chExt cx="6291471" cy="1143000"/>
          </a:xfrm>
        </p:grpSpPr>
        <p:sp>
          <p:nvSpPr>
            <p:cNvPr id="4" name="TextBox 3"/>
            <p:cNvSpPr txBox="1"/>
            <p:nvPr/>
          </p:nvSpPr>
          <p:spPr>
            <a:xfrm>
              <a:off x="7137793" y="2057400"/>
              <a:ext cx="1701407" cy="584776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solidFill>
                    <a:schemeClr val="accent1"/>
                  </a:solidFill>
                  <a:latin typeface="Arial"/>
                  <a:cs typeface="Arial"/>
                </a:rPr>
                <a:t>$8 will have </a:t>
              </a:r>
              <a:r>
                <a:rPr lang="en-US" sz="1600" b="0" dirty="0">
                  <a:solidFill>
                    <a:schemeClr val="accent1"/>
                  </a:solidFill>
                  <a:latin typeface="Courier New"/>
                  <a:cs typeface="Courier New"/>
                </a:rPr>
                <a:t>sum</a:t>
              </a:r>
            </a:p>
            <a:p>
              <a:r>
                <a:rPr lang="en-US" sz="1600" b="0" dirty="0">
                  <a:solidFill>
                    <a:schemeClr val="accent1"/>
                  </a:solidFill>
                  <a:latin typeface="Arial"/>
                  <a:cs typeface="Arial"/>
                </a:rPr>
                <a:t>$9 will have </a:t>
              </a:r>
              <a:r>
                <a:rPr lang="en-US" sz="1600" b="0" dirty="0" err="1">
                  <a:solidFill>
                    <a:schemeClr val="accent1"/>
                  </a:solidFill>
                  <a:latin typeface="Courier New"/>
                  <a:cs typeface="Courier New"/>
                </a:rPr>
                <a:t>i</a:t>
              </a:r>
              <a:endParaRPr lang="en-US" sz="1600" b="0" dirty="0">
                <a:solidFill>
                  <a:schemeClr val="accent1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2946399" y="2219739"/>
              <a:ext cx="4121427" cy="353391"/>
            </a:xfrm>
            <a:custGeom>
              <a:avLst/>
              <a:gdLst>
                <a:gd name="connsiteX0" fmla="*/ 4052956 w 4052956"/>
                <a:gd name="connsiteY0" fmla="*/ 0 h 353391"/>
                <a:gd name="connsiteX1" fmla="*/ 1623391 w 4052956"/>
                <a:gd name="connsiteY1" fmla="*/ 187739 h 353391"/>
                <a:gd name="connsiteX2" fmla="*/ 0 w 4052956"/>
                <a:gd name="connsiteY2" fmla="*/ 353391 h 353391"/>
                <a:gd name="connsiteX3" fmla="*/ 0 w 4052956"/>
                <a:gd name="connsiteY3" fmla="*/ 353391 h 35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2956" h="353391">
                  <a:moveTo>
                    <a:pt x="4052956" y="0"/>
                  </a:moveTo>
                  <a:lnTo>
                    <a:pt x="1623391" y="187739"/>
                  </a:lnTo>
                  <a:cubicBezTo>
                    <a:pt x="947898" y="246638"/>
                    <a:pt x="0" y="353391"/>
                    <a:pt x="0" y="353391"/>
                  </a:cubicBezTo>
                  <a:lnTo>
                    <a:pt x="0" y="353391"/>
                  </a:lnTo>
                </a:path>
              </a:pathLst>
            </a:custGeom>
            <a:ln w="12700" cmpd="sng">
              <a:solidFill>
                <a:srgbClr val="A50021"/>
              </a:solidFill>
              <a:headEnd type="none"/>
              <a:tailEnd type="triangle"/>
            </a:ln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547729" y="2540000"/>
              <a:ext cx="398670" cy="660400"/>
            </a:xfrm>
            <a:prstGeom prst="ellipse">
              <a:avLst/>
            </a:prstGeom>
            <a:noFill/>
            <a:ln w="12700" cap="flat" cmpd="sng" algn="ctr">
              <a:solidFill>
                <a:srgbClr val="A5002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28800" y="1066800"/>
            <a:ext cx="6172200" cy="1142998"/>
            <a:chOff x="1828800" y="1295401"/>
            <a:chExt cx="6172200" cy="1142998"/>
          </a:xfrm>
        </p:grpSpPr>
        <p:sp>
          <p:nvSpPr>
            <p:cNvPr id="31752" name="Text Box 14"/>
            <p:cNvSpPr txBox="1">
              <a:spLocks noChangeArrowheads="1"/>
            </p:cNvSpPr>
            <p:nvPr/>
          </p:nvSpPr>
          <p:spPr bwMode="auto">
            <a:xfrm>
              <a:off x="3733800" y="1295401"/>
              <a:ext cx="4267200" cy="738664"/>
            </a:xfrm>
            <a:prstGeom prst="rect">
              <a:avLst/>
            </a:prstGeom>
            <a:noFill/>
            <a:ln w="9525">
              <a:solidFill>
                <a:srgbClr val="A5002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1400" b="0" dirty="0">
                  <a:solidFill>
                    <a:srgbClr val="A50021"/>
                  </a:solidFill>
                  <a:latin typeface="Arial"/>
                  <a:cs typeface="Arial"/>
                </a:rPr>
                <a:t>A common convention, which originated with the </a:t>
              </a:r>
              <a:r>
                <a:rPr lang="ja-JP" altLang="en-US" sz="1400" b="0" dirty="0">
                  <a:solidFill>
                    <a:srgbClr val="A50021"/>
                  </a:solidFill>
                  <a:latin typeface="Arial"/>
                  <a:cs typeface="Arial"/>
                </a:rPr>
                <a:t>‘</a:t>
              </a:r>
              <a:r>
                <a:rPr lang="en-US" altLang="ja-JP" sz="1400" b="0" dirty="0">
                  <a:solidFill>
                    <a:srgbClr val="A50021"/>
                  </a:solidFill>
                  <a:latin typeface="Arial"/>
                  <a:cs typeface="Arial"/>
                </a:rPr>
                <a:t>C</a:t>
              </a:r>
              <a:r>
                <a:rPr lang="ja-JP" altLang="en-US" sz="1400" b="0" dirty="0">
                  <a:solidFill>
                    <a:srgbClr val="A50021"/>
                  </a:solidFill>
                  <a:latin typeface="Arial"/>
                  <a:cs typeface="Arial"/>
                </a:rPr>
                <a:t>’</a:t>
              </a:r>
              <a:r>
                <a:rPr lang="en-US" altLang="ja-JP" sz="1400" b="0" dirty="0">
                  <a:solidFill>
                    <a:srgbClr val="A50021"/>
                  </a:solidFill>
                  <a:latin typeface="Arial"/>
                  <a:cs typeface="Arial"/>
                </a:rPr>
                <a:t> programming language, is for the entry point (starting location) of a program to named </a:t>
              </a:r>
              <a:r>
                <a:rPr lang="ja-JP" altLang="en-US" sz="1400" b="0" dirty="0">
                  <a:solidFill>
                    <a:srgbClr val="A50021"/>
                  </a:solidFill>
                  <a:latin typeface="Arial"/>
                  <a:cs typeface="Arial"/>
                </a:rPr>
                <a:t>“</a:t>
              </a:r>
              <a:r>
                <a:rPr lang="en-US" altLang="ja-JP" sz="1400" b="0" dirty="0">
                  <a:solidFill>
                    <a:srgbClr val="A50021"/>
                  </a:solidFill>
                  <a:latin typeface="Arial"/>
                  <a:cs typeface="Arial"/>
                </a:rPr>
                <a:t>main</a:t>
              </a:r>
              <a:r>
                <a:rPr lang="ja-JP" altLang="en-US" sz="1400" b="0" dirty="0">
                  <a:solidFill>
                    <a:srgbClr val="A50021"/>
                  </a:solidFill>
                  <a:latin typeface="Arial"/>
                  <a:cs typeface="Arial"/>
                </a:rPr>
                <a:t>”</a:t>
              </a:r>
              <a:r>
                <a:rPr lang="en-US" altLang="ja-JP" sz="1400" b="0" dirty="0">
                  <a:solidFill>
                    <a:srgbClr val="A50021"/>
                  </a:solidFill>
                  <a:latin typeface="Arial"/>
                  <a:cs typeface="Arial"/>
                </a:rPr>
                <a:t>. </a:t>
              </a:r>
              <a:endParaRPr lang="en-US" sz="1400" b="0" dirty="0">
                <a:solidFill>
                  <a:srgbClr val="A50021"/>
                </a:solidFill>
                <a:latin typeface="Arial"/>
                <a:cs typeface="Arial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1828800" y="1634434"/>
              <a:ext cx="1793461" cy="803965"/>
            </a:xfrm>
            <a:custGeom>
              <a:avLst/>
              <a:gdLst>
                <a:gd name="connsiteX0" fmla="*/ 938696 w 938696"/>
                <a:gd name="connsiteY0" fmla="*/ 0 h 408608"/>
                <a:gd name="connsiteX1" fmla="*/ 408609 w 938696"/>
                <a:gd name="connsiteY1" fmla="*/ 209826 h 408608"/>
                <a:gd name="connsiteX2" fmla="*/ 0 w 938696"/>
                <a:gd name="connsiteY2" fmla="*/ 408608 h 40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8696" h="408608">
                  <a:moveTo>
                    <a:pt x="938696" y="0"/>
                  </a:moveTo>
                  <a:cubicBezTo>
                    <a:pt x="751877" y="70862"/>
                    <a:pt x="565058" y="141725"/>
                    <a:pt x="408609" y="209826"/>
                  </a:cubicBezTo>
                  <a:cubicBezTo>
                    <a:pt x="252160" y="277927"/>
                    <a:pt x="0" y="408608"/>
                    <a:pt x="0" y="408608"/>
                  </a:cubicBezTo>
                </a:path>
              </a:pathLst>
            </a:custGeom>
            <a:ln w="12700" cmpd="sng">
              <a:solidFill>
                <a:srgbClr val="A50021"/>
              </a:solidFill>
              <a:headEnd type="none"/>
              <a:tailEnd type="triangle"/>
            </a:ln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MARS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0" y="708025"/>
            <a:ext cx="3048000" cy="6149975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latin typeface="Tahoma" charset="0"/>
                <a:ea typeface="Tahoma"/>
              </a:rPr>
              <a:t>MIPS Assembler and Runtime Simulator (MARS)</a:t>
            </a:r>
          </a:p>
          <a:p>
            <a:pPr lvl="1">
              <a:defRPr/>
            </a:pPr>
            <a:r>
              <a:rPr lang="en-US" sz="1900" dirty="0">
                <a:latin typeface="Tahoma" charset="0"/>
              </a:rPr>
              <a:t>Java application</a:t>
            </a:r>
          </a:p>
          <a:p>
            <a:pPr lvl="1">
              <a:defRPr/>
            </a:pPr>
            <a:r>
              <a:rPr lang="en-US" sz="1900" dirty="0">
                <a:latin typeface="Tahoma" charset="0"/>
              </a:rPr>
              <a:t>Runs on all platforms</a:t>
            </a:r>
          </a:p>
          <a:p>
            <a:pPr lvl="1">
              <a:defRPr/>
            </a:pPr>
            <a:r>
              <a:rPr lang="en-US" sz="1900" dirty="0">
                <a:latin typeface="Tahoma" charset="0"/>
              </a:rPr>
              <a:t>Links on class website</a:t>
            </a:r>
          </a:p>
          <a:p>
            <a:pPr lvl="1">
              <a:defRPr/>
            </a:pPr>
            <a:r>
              <a:rPr lang="en-US" sz="1900" dirty="0">
                <a:latin typeface="Tahoma" charset="0"/>
              </a:rPr>
              <a:t>Download it now!</a:t>
            </a:r>
          </a:p>
        </p:txBody>
      </p:sp>
      <p:pic>
        <p:nvPicPr>
          <p:cNvPr id="33795" name="Picture 4" descr="M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90600"/>
            <a:ext cx="6019800" cy="546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080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A Slightly More Challenging Program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Add 5 numbers from a list …</a:t>
            </a:r>
          </a:p>
          <a:p>
            <a:pPr lvl="1">
              <a:defRPr/>
            </a:pPr>
            <a:r>
              <a:rPr lang="en-US" dirty="0">
                <a:latin typeface="Tahoma" charset="0"/>
              </a:rPr>
              <a:t>sum = n</a:t>
            </a:r>
            <a:r>
              <a:rPr lang="en-US" baseline="-25000" dirty="0">
                <a:latin typeface="Tahoma" charset="0"/>
              </a:rPr>
              <a:t>0</a:t>
            </a:r>
            <a:r>
              <a:rPr lang="en-US" dirty="0">
                <a:latin typeface="Tahoma" charset="0"/>
              </a:rPr>
              <a:t> + n</a:t>
            </a:r>
            <a:r>
              <a:rPr lang="en-US" baseline="-25000" dirty="0">
                <a:latin typeface="Tahoma" charset="0"/>
              </a:rPr>
              <a:t>1</a:t>
            </a:r>
            <a:r>
              <a:rPr lang="en-US" dirty="0">
                <a:latin typeface="Tahoma" charset="0"/>
              </a:rPr>
              <a:t> + n</a:t>
            </a:r>
            <a:r>
              <a:rPr lang="en-US" baseline="-25000" dirty="0">
                <a:latin typeface="Tahoma" charset="0"/>
              </a:rPr>
              <a:t>2</a:t>
            </a:r>
            <a:r>
              <a:rPr lang="en-US" dirty="0">
                <a:latin typeface="Tahoma" charset="0"/>
              </a:rPr>
              <a:t> + n</a:t>
            </a:r>
            <a:r>
              <a:rPr lang="en-US" baseline="-25000" dirty="0">
                <a:latin typeface="Tahoma" charset="0"/>
              </a:rPr>
              <a:t>3</a:t>
            </a:r>
            <a:r>
              <a:rPr lang="en-US" dirty="0">
                <a:latin typeface="Tahoma" charset="0"/>
              </a:rPr>
              <a:t> + n</a:t>
            </a:r>
            <a:r>
              <a:rPr lang="en-US" baseline="-25000" dirty="0">
                <a:latin typeface="Tahoma" charset="0"/>
              </a:rPr>
              <a:t>4</a:t>
            </a:r>
          </a:p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In </a:t>
            </a:r>
            <a:r>
              <a:rPr lang="ja-JP" altLang="en-US" dirty="0">
                <a:latin typeface="Tahoma" charset="0"/>
                <a:ea typeface="Tahoma"/>
              </a:rPr>
              <a:t>“</a:t>
            </a:r>
            <a:r>
              <a:rPr lang="en-US" dirty="0">
                <a:latin typeface="Tahoma" charset="0"/>
                <a:ea typeface="Tahoma"/>
              </a:rPr>
              <a:t>C</a:t>
            </a:r>
            <a:r>
              <a:rPr lang="ja-JP" altLang="en-US" dirty="0">
                <a:latin typeface="Tahoma" charset="0"/>
                <a:ea typeface="Tahoma"/>
              </a:rPr>
              <a:t>”</a:t>
            </a:r>
            <a:r>
              <a:rPr lang="en-US" dirty="0">
                <a:latin typeface="Tahoma" charset="0"/>
                <a:ea typeface="Tahoma"/>
              </a:rPr>
              <a:t>:</a:t>
            </a:r>
          </a:p>
          <a:p>
            <a:pPr>
              <a:defRPr/>
            </a:pPr>
            <a:endParaRPr lang="en-US" dirty="0">
              <a:latin typeface="Tahoma" charset="0"/>
              <a:ea typeface="Tahoma"/>
            </a:endParaRPr>
          </a:p>
          <a:p>
            <a:pPr>
              <a:defRPr/>
            </a:pPr>
            <a:endParaRPr lang="en-US" dirty="0">
              <a:latin typeface="Tahoma" charset="0"/>
              <a:ea typeface="Tahoma"/>
            </a:endParaRPr>
          </a:p>
          <a:p>
            <a:pPr>
              <a:defRPr/>
            </a:pPr>
            <a:endParaRPr lang="en-US" dirty="0">
              <a:latin typeface="Tahoma" charset="0"/>
              <a:ea typeface="Tahoma"/>
            </a:endParaRPr>
          </a:p>
          <a:p>
            <a:pPr>
              <a:defRPr/>
            </a:pPr>
            <a:endParaRPr lang="en-US" dirty="0">
              <a:latin typeface="Tahoma" charset="0"/>
              <a:ea typeface="Tahoma"/>
            </a:endParaRPr>
          </a:p>
          <a:p>
            <a:pPr>
              <a:defRPr/>
            </a:pPr>
            <a:endParaRPr lang="en-US" dirty="0">
              <a:latin typeface="Tahoma" charset="0"/>
              <a:ea typeface="Tahoma"/>
            </a:endParaRPr>
          </a:p>
          <a:p>
            <a:pPr>
              <a:defRPr/>
            </a:pPr>
            <a:endParaRPr lang="en-US" dirty="0">
              <a:latin typeface="Tahoma" charset="0"/>
              <a:ea typeface="Tahoma"/>
            </a:endParaRPr>
          </a:p>
          <a:p>
            <a:pPr>
              <a:buFontTx/>
              <a:buNone/>
              <a:defRPr/>
            </a:pPr>
            <a:endParaRPr lang="en-US" dirty="0">
              <a:latin typeface="Tahoma" charset="0"/>
              <a:ea typeface="Tahoma"/>
            </a:endParaRPr>
          </a:p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Once more… let</a:t>
            </a:r>
            <a:r>
              <a:rPr lang="ja-JP" altLang="en-US" dirty="0">
                <a:latin typeface="Tahoma" charset="0"/>
                <a:ea typeface="Tahoma"/>
              </a:rPr>
              <a:t>’</a:t>
            </a:r>
            <a:r>
              <a:rPr lang="en-US" dirty="0">
                <a:latin typeface="Tahoma" charset="0"/>
                <a:ea typeface="Tahoma"/>
              </a:rPr>
              <a:t>s code it in assembly</a:t>
            </a:r>
          </a:p>
          <a:p>
            <a:pPr>
              <a:buFontTx/>
              <a:buNone/>
              <a:defRPr/>
            </a:pPr>
            <a:endParaRPr lang="en-US" dirty="0">
              <a:latin typeface="Tahoma" charset="0"/>
              <a:ea typeface="Tahoma"/>
            </a:endParaRPr>
          </a:p>
        </p:txBody>
      </p:sp>
      <p:sp>
        <p:nvSpPr>
          <p:cNvPr id="34819" name="Text Box 4"/>
          <p:cNvSpPr txBox="1">
            <a:spLocks noChangeArrowheads="1"/>
          </p:cNvSpPr>
          <p:nvPr/>
        </p:nvSpPr>
        <p:spPr bwMode="auto">
          <a:xfrm>
            <a:off x="1371600" y="2438400"/>
            <a:ext cx="4814888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>
                <a:latin typeface="Courier New" charset="0"/>
                <a:cs typeface="Tahoma" charset="0"/>
              </a:rPr>
              <a:t>int i, sum;</a:t>
            </a:r>
          </a:p>
          <a:p>
            <a:r>
              <a:rPr lang="en-US">
                <a:latin typeface="Courier New" charset="0"/>
                <a:cs typeface="Tahoma" charset="0"/>
              </a:rPr>
              <a:t>int a[5] = {7,8,9,10,8};</a:t>
            </a:r>
          </a:p>
          <a:p>
            <a:endParaRPr lang="en-US">
              <a:latin typeface="Courier New" charset="0"/>
              <a:cs typeface="Tahoma" charset="0"/>
            </a:endParaRPr>
          </a:p>
          <a:p>
            <a:r>
              <a:rPr lang="en-US">
                <a:latin typeface="Courier New" charset="0"/>
                <a:cs typeface="Tahoma" charset="0"/>
              </a:rPr>
              <a:t>main() {</a:t>
            </a:r>
          </a:p>
          <a:p>
            <a:r>
              <a:rPr lang="en-US">
                <a:latin typeface="Courier New" charset="0"/>
                <a:cs typeface="Tahoma" charset="0"/>
              </a:rPr>
              <a:t>    sum = 0;</a:t>
            </a:r>
          </a:p>
          <a:p>
            <a:r>
              <a:rPr lang="en-US">
                <a:latin typeface="Courier New" charset="0"/>
                <a:cs typeface="Tahoma" charset="0"/>
              </a:rPr>
              <a:t>    for (i=0; i&lt;5; i++)</a:t>
            </a:r>
          </a:p>
          <a:p>
            <a:r>
              <a:rPr lang="en-US">
                <a:latin typeface="Courier New" charset="0"/>
                <a:cs typeface="Tahoma" charset="0"/>
              </a:rPr>
              <a:t>        sum = sum + a[i];</a:t>
            </a:r>
          </a:p>
          <a:p>
            <a:r>
              <a:rPr lang="en-US">
                <a:latin typeface="Courier New" charset="0"/>
                <a:cs typeface="Tahoma" charset="0"/>
              </a:rPr>
              <a:t>}</a:t>
            </a:r>
          </a:p>
        </p:txBody>
      </p:sp>
      <p:pic>
        <p:nvPicPr>
          <p:cNvPr id="34820" name="Picture 7" descr="MCj0396560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743200"/>
            <a:ext cx="1905000" cy="166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Variable Allocation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>
                <a:latin typeface="Tahoma" charset="0"/>
                <a:ea typeface="Tahoma"/>
              </a:rPr>
              <a:t>Let’s put variables in memory locations…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… rather than registers</a:t>
            </a:r>
          </a:p>
          <a:p>
            <a:pPr>
              <a:defRPr/>
            </a:pPr>
            <a:r>
              <a:rPr lang="en-US" sz="2400" dirty="0">
                <a:latin typeface="Tahoma" charset="0"/>
                <a:ea typeface="Tahoma"/>
              </a:rPr>
              <a:t>This time we add the contents of an array</a:t>
            </a: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 marL="0" indent="0">
              <a:buFont typeface="Wingdings 2" charset="0"/>
              <a:buNone/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 marL="0" indent="0">
              <a:buFont typeface="Wingdings 2" charset="0"/>
              <a:buNone/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defRPr/>
            </a:pPr>
            <a:r>
              <a:rPr lang="en-US" altLang="ja-JP" sz="2400" dirty="0">
                <a:latin typeface="Tahoma" charset="0"/>
                <a:ea typeface="Tahoma"/>
              </a:rPr>
              <a:t>Note:  </a:t>
            </a:r>
            <a:r>
              <a:rPr lang="ja-JP" altLang="en-US" sz="2400" dirty="0">
                <a:latin typeface="Tahoma" charset="0"/>
                <a:ea typeface="Tahoma"/>
              </a:rPr>
              <a:t>“</a:t>
            </a:r>
            <a:r>
              <a:rPr lang="en-US" sz="2400" dirty="0">
                <a:latin typeface="Tahoma" charset="0"/>
                <a:ea typeface="Tahoma"/>
              </a:rPr>
              <a:t>.word</a:t>
            </a:r>
            <a:r>
              <a:rPr lang="ja-JP" altLang="en-US" sz="2400" dirty="0">
                <a:latin typeface="Tahoma" charset="0"/>
                <a:ea typeface="Tahoma"/>
              </a:rPr>
              <a:t>”</a:t>
            </a:r>
            <a:r>
              <a:rPr lang="en-US" sz="2400" dirty="0">
                <a:latin typeface="Tahoma" charset="0"/>
                <a:ea typeface="Tahoma"/>
              </a:rPr>
              <a:t> also works for an array of words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allows us to initialize a list of sequential words in memory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label represents the address of the first word in the list, or the name of the array</a:t>
            </a:r>
          </a:p>
          <a:p>
            <a:pPr lvl="2">
              <a:defRPr/>
            </a:pPr>
            <a:r>
              <a:rPr lang="en-US" sz="1800" dirty="0">
                <a:latin typeface="Tahoma" charset="0"/>
              </a:rPr>
              <a:t>does this remind you of how C treats arrays as pointers?!</a:t>
            </a:r>
          </a:p>
          <a:p>
            <a:pPr>
              <a:defRPr/>
            </a:pPr>
            <a:r>
              <a:rPr lang="en-US" sz="2400" dirty="0">
                <a:latin typeface="Tahoma" charset="0"/>
              </a:rPr>
              <a:t>Note:  “.space 4” means 4 bytes uninitialized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“.word” needs initial value</a:t>
            </a:r>
            <a:br>
              <a:rPr lang="en-US" sz="2000" dirty="0">
                <a:latin typeface="Tahoma" charset="0"/>
              </a:rPr>
            </a:br>
            <a:endParaRPr lang="en-US" sz="2000" dirty="0">
              <a:latin typeface="Tahoma" charset="0"/>
            </a:endParaRPr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1905000" y="2230437"/>
            <a:ext cx="3878263" cy="1323975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Courier New" charset="0"/>
                <a:cs typeface="Tahoma" charset="0"/>
              </a:rPr>
              <a:t>.data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sum:    .space 4</a:t>
            </a:r>
          </a:p>
          <a:p>
            <a:r>
              <a:rPr lang="en-US" sz="2000" dirty="0" err="1">
                <a:latin typeface="Courier New" charset="0"/>
                <a:cs typeface="Tahoma" charset="0"/>
              </a:rPr>
              <a:t>i</a:t>
            </a:r>
            <a:r>
              <a:rPr lang="en-US" sz="2000" dirty="0">
                <a:latin typeface="Courier New" charset="0"/>
                <a:cs typeface="Tahoma" charset="0"/>
              </a:rPr>
              <a:t>:      .space 4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a:      .word 7,8,9,10,8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080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The New Code:  </a:t>
            </a:r>
            <a:r>
              <a:rPr lang="en-US" dirty="0" err="1">
                <a:latin typeface="Tahoma" charset="0"/>
                <a:ea typeface="Tahoma"/>
              </a:rPr>
              <a:t>SumArray.asm</a:t>
            </a:r>
            <a:endParaRPr lang="en-US" dirty="0">
              <a:latin typeface="Tahoma" charset="0"/>
              <a:ea typeface="Tahoma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Tahoma"/>
              </a:rPr>
              <a:t>Note the small changes:</a:t>
            </a:r>
          </a:p>
        </p:txBody>
      </p:sp>
      <p:sp>
        <p:nvSpPr>
          <p:cNvPr id="38915" name="Text Box 4"/>
          <p:cNvSpPr txBox="1">
            <a:spLocks noChangeArrowheads="1"/>
          </p:cNvSpPr>
          <p:nvPr/>
        </p:nvSpPr>
        <p:spPr bwMode="auto">
          <a:xfrm>
            <a:off x="838200" y="1371600"/>
            <a:ext cx="8034246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000" dirty="0">
                <a:latin typeface="Courier New" charset="0"/>
                <a:cs typeface="Tahoma" charset="0"/>
              </a:rPr>
              <a:t>.text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main: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</a:t>
            </a:r>
            <a:r>
              <a:rPr lang="en-US" sz="2000" dirty="0" err="1">
                <a:latin typeface="Courier New" charset="0"/>
                <a:cs typeface="Tahoma" charset="0"/>
              </a:rPr>
              <a:t>sw</a:t>
            </a:r>
            <a:r>
              <a:rPr lang="en-US" sz="2000" dirty="0">
                <a:latin typeface="Courier New" charset="0"/>
                <a:cs typeface="Tahoma" charset="0"/>
              </a:rPr>
              <a:t>    $0,sum($0)   # sum = 0;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</a:t>
            </a:r>
            <a:r>
              <a:rPr lang="en-US" sz="2000" dirty="0" err="1">
                <a:latin typeface="Courier New" charset="0"/>
                <a:cs typeface="Tahoma" charset="0"/>
              </a:rPr>
              <a:t>sw</a:t>
            </a:r>
            <a:r>
              <a:rPr lang="en-US" sz="2000" dirty="0">
                <a:latin typeface="Courier New" charset="0"/>
                <a:cs typeface="Tahoma" charset="0"/>
              </a:rPr>
              <a:t>    $0,i($0)     # for (</a:t>
            </a:r>
            <a:r>
              <a:rPr lang="en-US" sz="2000" dirty="0" err="1">
                <a:latin typeface="Courier New" charset="0"/>
                <a:cs typeface="Tahoma" charset="0"/>
              </a:rPr>
              <a:t>i</a:t>
            </a:r>
            <a:r>
              <a:rPr lang="en-US" sz="2000" dirty="0">
                <a:latin typeface="Courier New" charset="0"/>
                <a:cs typeface="Tahoma" charset="0"/>
              </a:rPr>
              <a:t> = 0;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</a:t>
            </a:r>
            <a:r>
              <a:rPr lang="en-US" sz="2000" dirty="0" err="1">
                <a:latin typeface="Courier New" charset="0"/>
                <a:cs typeface="Tahoma" charset="0"/>
              </a:rPr>
              <a:t>lw</a:t>
            </a:r>
            <a:r>
              <a:rPr lang="en-US" sz="2000" dirty="0">
                <a:latin typeface="Courier New" charset="0"/>
                <a:cs typeface="Tahoma" charset="0"/>
              </a:rPr>
              <a:t>    $9,i($0)     # bring </a:t>
            </a:r>
            <a:r>
              <a:rPr lang="en-US" sz="2000" dirty="0" err="1">
                <a:latin typeface="Courier New" charset="0"/>
                <a:cs typeface="Tahoma" charset="0"/>
              </a:rPr>
              <a:t>i</a:t>
            </a:r>
            <a:r>
              <a:rPr lang="en-US" sz="2000" dirty="0">
                <a:latin typeface="Courier New" charset="0"/>
                <a:cs typeface="Tahoma" charset="0"/>
              </a:rPr>
              <a:t> into $9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</a:t>
            </a:r>
            <a:r>
              <a:rPr lang="en-US" sz="2000" dirty="0" err="1">
                <a:latin typeface="Courier New" charset="0"/>
                <a:cs typeface="Tahoma" charset="0"/>
              </a:rPr>
              <a:t>lw</a:t>
            </a:r>
            <a:r>
              <a:rPr lang="en-US" sz="2000" dirty="0">
                <a:latin typeface="Courier New" charset="0"/>
                <a:cs typeface="Tahoma" charset="0"/>
              </a:rPr>
              <a:t>    $8,sum($0)   # bring sum into $8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loop: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</a:t>
            </a:r>
            <a:r>
              <a:rPr lang="en-US" sz="2000" dirty="0" err="1">
                <a:latin typeface="Courier New" charset="0"/>
                <a:cs typeface="Tahoma" charset="0"/>
              </a:rPr>
              <a:t>sll</a:t>
            </a:r>
            <a:r>
              <a:rPr lang="en-US" sz="2000" dirty="0">
                <a:latin typeface="Courier New" charset="0"/>
                <a:cs typeface="Tahoma" charset="0"/>
              </a:rPr>
              <a:t>   $10,$9,2     # covert "</a:t>
            </a:r>
            <a:r>
              <a:rPr lang="en-US" sz="2000" dirty="0" err="1">
                <a:latin typeface="Courier New" charset="0"/>
                <a:cs typeface="Tahoma" charset="0"/>
              </a:rPr>
              <a:t>i</a:t>
            </a:r>
            <a:r>
              <a:rPr lang="en-US" sz="2000" dirty="0">
                <a:latin typeface="Courier New" charset="0"/>
                <a:cs typeface="Tahoma" charset="0"/>
              </a:rPr>
              <a:t>" to word offset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</a:t>
            </a:r>
            <a:r>
              <a:rPr lang="en-US" sz="2000" dirty="0" err="1">
                <a:latin typeface="Courier New" charset="0"/>
                <a:cs typeface="Tahoma" charset="0"/>
              </a:rPr>
              <a:t>lw</a:t>
            </a:r>
            <a:r>
              <a:rPr lang="en-US" sz="2000" dirty="0">
                <a:latin typeface="Courier New" charset="0"/>
                <a:cs typeface="Tahoma" charset="0"/>
              </a:rPr>
              <a:t>    $10,a($10)   # load a[</a:t>
            </a:r>
            <a:r>
              <a:rPr lang="en-US" sz="2000" dirty="0" err="1">
                <a:latin typeface="Courier New" charset="0"/>
                <a:cs typeface="Tahoma" charset="0"/>
              </a:rPr>
              <a:t>i</a:t>
            </a:r>
            <a:r>
              <a:rPr lang="en-US" sz="2000" dirty="0">
                <a:latin typeface="Courier New" charset="0"/>
                <a:cs typeface="Tahoma" charset="0"/>
              </a:rPr>
              <a:t>]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add   $8,$8,$10    # sum = sum + a[</a:t>
            </a:r>
            <a:r>
              <a:rPr lang="en-US" sz="2000" dirty="0" err="1">
                <a:latin typeface="Courier New" charset="0"/>
                <a:cs typeface="Tahoma" charset="0"/>
              </a:rPr>
              <a:t>i</a:t>
            </a:r>
            <a:r>
              <a:rPr lang="en-US" sz="2000" dirty="0">
                <a:latin typeface="Courier New" charset="0"/>
                <a:cs typeface="Tahoma" charset="0"/>
              </a:rPr>
              <a:t>];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</a:t>
            </a:r>
            <a:r>
              <a:rPr lang="en-US" sz="2000" dirty="0" err="1">
                <a:latin typeface="Courier New" charset="0"/>
                <a:cs typeface="Tahoma" charset="0"/>
              </a:rPr>
              <a:t>sw</a:t>
            </a:r>
            <a:r>
              <a:rPr lang="en-US" sz="2000" dirty="0">
                <a:latin typeface="Courier New" charset="0"/>
                <a:cs typeface="Tahoma" charset="0"/>
              </a:rPr>
              <a:t>    $8,sum($0)   # update sum in memory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</a:t>
            </a:r>
            <a:r>
              <a:rPr lang="en-US" sz="2000" dirty="0" err="1">
                <a:latin typeface="Courier New" charset="0"/>
                <a:cs typeface="Tahoma" charset="0"/>
              </a:rPr>
              <a:t>addi</a:t>
            </a:r>
            <a:r>
              <a:rPr lang="en-US" sz="2000" dirty="0">
                <a:latin typeface="Courier New" charset="0"/>
                <a:cs typeface="Tahoma" charset="0"/>
              </a:rPr>
              <a:t>  $9,$9,1      # for (...; ...; </a:t>
            </a:r>
            <a:r>
              <a:rPr lang="en-US" sz="2000" dirty="0" err="1">
                <a:latin typeface="Courier New" charset="0"/>
                <a:cs typeface="Tahoma" charset="0"/>
              </a:rPr>
              <a:t>i</a:t>
            </a:r>
            <a:r>
              <a:rPr lang="en-US" sz="2000" dirty="0">
                <a:latin typeface="Courier New" charset="0"/>
                <a:cs typeface="Tahoma" charset="0"/>
              </a:rPr>
              <a:t>++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</a:t>
            </a:r>
            <a:r>
              <a:rPr lang="en-US" sz="2000" dirty="0" err="1">
                <a:latin typeface="Courier New" charset="0"/>
                <a:cs typeface="Tahoma" charset="0"/>
              </a:rPr>
              <a:t>sw</a:t>
            </a:r>
            <a:r>
              <a:rPr lang="en-US" sz="2000" dirty="0">
                <a:latin typeface="Courier New" charset="0"/>
                <a:cs typeface="Tahoma" charset="0"/>
              </a:rPr>
              <a:t>    $9,i($0)     # update </a:t>
            </a:r>
            <a:r>
              <a:rPr lang="en-US" sz="2000" dirty="0" err="1">
                <a:latin typeface="Courier New" charset="0"/>
                <a:cs typeface="Tahoma" charset="0"/>
              </a:rPr>
              <a:t>i</a:t>
            </a:r>
            <a:r>
              <a:rPr lang="en-US" sz="2000" dirty="0">
                <a:latin typeface="Courier New" charset="0"/>
                <a:cs typeface="Tahoma" charset="0"/>
              </a:rPr>
              <a:t> in memory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</a:t>
            </a:r>
            <a:r>
              <a:rPr lang="en-US" sz="2000" dirty="0" err="1">
                <a:latin typeface="Courier New" charset="0"/>
                <a:cs typeface="Tahoma" charset="0"/>
              </a:rPr>
              <a:t>slti</a:t>
            </a:r>
            <a:r>
              <a:rPr lang="en-US" sz="2000" dirty="0">
                <a:latin typeface="Courier New" charset="0"/>
                <a:cs typeface="Tahoma" charset="0"/>
              </a:rPr>
              <a:t>  $10,$9,5     # for (...; </a:t>
            </a:r>
            <a:r>
              <a:rPr lang="en-US" sz="2000" dirty="0" err="1">
                <a:latin typeface="Courier New" charset="0"/>
                <a:cs typeface="Tahoma" charset="0"/>
              </a:rPr>
              <a:t>i</a:t>
            </a:r>
            <a:r>
              <a:rPr lang="en-US" sz="2000" dirty="0">
                <a:latin typeface="Courier New" charset="0"/>
                <a:cs typeface="Tahoma" charset="0"/>
              </a:rPr>
              <a:t>&lt;5;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</a:t>
            </a:r>
            <a:r>
              <a:rPr lang="en-US" sz="2000" dirty="0" err="1">
                <a:latin typeface="Courier New" charset="0"/>
                <a:cs typeface="Tahoma" charset="0"/>
              </a:rPr>
              <a:t>bne</a:t>
            </a:r>
            <a:r>
              <a:rPr lang="en-US" sz="2000" dirty="0">
                <a:latin typeface="Courier New" charset="0"/>
                <a:cs typeface="Tahoma" charset="0"/>
              </a:rPr>
              <a:t>   $10,$0,loop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end: 	...			# code for exit here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couple of shortcuts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skip the immediate or register field of </a:t>
            </a:r>
            <a:r>
              <a:rPr lang="en-US" dirty="0" err="1"/>
              <a:t>lw</a:t>
            </a:r>
            <a:r>
              <a:rPr lang="en-US" dirty="0"/>
              <a:t>/</a:t>
            </a:r>
            <a:r>
              <a:rPr lang="en-US" dirty="0" err="1"/>
              <a:t>sw</a:t>
            </a:r>
            <a:endParaRPr lang="en-US" dirty="0"/>
          </a:p>
          <a:p>
            <a:pPr lvl="1"/>
            <a:r>
              <a:rPr lang="en-US" dirty="0"/>
              <a:t>assumed to be zero</a:t>
            </a:r>
          </a:p>
          <a:p>
            <a:pPr lvl="2"/>
            <a:r>
              <a:rPr lang="en-US" dirty="0" err="1">
                <a:latin typeface="Courier New" charset="0"/>
              </a:rPr>
              <a:t>lw</a:t>
            </a:r>
            <a:r>
              <a:rPr lang="en-US" dirty="0">
                <a:latin typeface="Courier New" charset="0"/>
              </a:rPr>
              <a:t> $8,sum  </a:t>
            </a:r>
            <a:r>
              <a:rPr lang="en-US" dirty="0"/>
              <a:t>... is the same as …  </a:t>
            </a:r>
            <a:r>
              <a:rPr lang="en-US" dirty="0" err="1">
                <a:latin typeface="Courier New" charset="0"/>
              </a:rPr>
              <a:t>lw</a:t>
            </a:r>
            <a:r>
              <a:rPr lang="en-US" dirty="0">
                <a:latin typeface="Courier New" charset="0"/>
              </a:rPr>
              <a:t> $8,sum($0)</a:t>
            </a:r>
          </a:p>
          <a:p>
            <a:pPr lvl="2"/>
            <a:r>
              <a:rPr lang="en-US" dirty="0" err="1">
                <a:latin typeface="Courier New" charset="0"/>
              </a:rPr>
              <a:t>lw</a:t>
            </a:r>
            <a:r>
              <a:rPr lang="en-US" dirty="0">
                <a:latin typeface="Courier New" charset="0"/>
              </a:rPr>
              <a:t> $8,($10)  </a:t>
            </a:r>
            <a:r>
              <a:rPr lang="en-US" dirty="0"/>
              <a:t>... is the same as …  </a:t>
            </a:r>
            <a:r>
              <a:rPr lang="en-US" dirty="0" err="1">
                <a:latin typeface="Courier New" charset="0"/>
              </a:rPr>
              <a:t>lw</a:t>
            </a:r>
            <a:r>
              <a:rPr lang="en-US" dirty="0">
                <a:latin typeface="Courier New" charset="0"/>
              </a:rPr>
              <a:t> $8,0($10)</a:t>
            </a:r>
          </a:p>
          <a:p>
            <a:pPr lvl="1"/>
            <a:r>
              <a:rPr lang="en-US" dirty="0"/>
              <a:t>assembler will fill in for you</a:t>
            </a:r>
          </a:p>
          <a:p>
            <a:pPr marL="230188" lvl="1" indent="0">
              <a:buNone/>
            </a:pPr>
            <a:endParaRPr lang="en-US" dirty="0">
              <a:latin typeface="Courier New" charset="0"/>
            </a:endParaRPr>
          </a:p>
          <a:p>
            <a:pPr lvl="2"/>
            <a:endParaRPr lang="en-US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80204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couple of shortcuts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Also, we can optimize code by eliminating intermediate updates in memory</a:t>
            </a:r>
          </a:p>
          <a:p>
            <a:pPr lvl="1"/>
            <a:r>
              <a:rPr lang="en-US" dirty="0"/>
              <a:t>a good C compiler will do that automatically for you</a:t>
            </a:r>
          </a:p>
          <a:p>
            <a:pPr lvl="1"/>
            <a:endParaRPr lang="en-US" dirty="0">
              <a:latin typeface="Courier New" charset="0"/>
            </a:endParaRPr>
          </a:p>
          <a:p>
            <a:pPr lvl="2"/>
            <a:endParaRPr lang="en-US" dirty="0">
              <a:latin typeface="Courier New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762000" y="2459772"/>
            <a:ext cx="8188159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000" dirty="0">
                <a:latin typeface="Courier New" charset="0"/>
                <a:cs typeface="Tahoma" charset="0"/>
              </a:rPr>
              <a:t>main: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add   $9,$0,$0     # </a:t>
            </a:r>
            <a:r>
              <a:rPr lang="en-US" sz="2000" dirty="0" err="1">
                <a:latin typeface="Courier New" charset="0"/>
                <a:cs typeface="Tahoma" charset="0"/>
              </a:rPr>
              <a:t>i</a:t>
            </a:r>
            <a:r>
              <a:rPr lang="en-US" sz="2000" dirty="0">
                <a:latin typeface="Courier New" charset="0"/>
                <a:cs typeface="Tahoma" charset="0"/>
              </a:rPr>
              <a:t> in $9 = 0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add   $8,$0,$0     # sum in $8 = 0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loop: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</a:t>
            </a:r>
            <a:r>
              <a:rPr lang="en-US" sz="2000" dirty="0" err="1">
                <a:latin typeface="Courier New" charset="0"/>
                <a:cs typeface="Tahoma" charset="0"/>
              </a:rPr>
              <a:t>sll</a:t>
            </a:r>
            <a:r>
              <a:rPr lang="en-US" sz="2000" dirty="0">
                <a:latin typeface="Courier New" charset="0"/>
                <a:cs typeface="Tahoma" charset="0"/>
              </a:rPr>
              <a:t>   $10,$9,2     # covert "</a:t>
            </a:r>
            <a:r>
              <a:rPr lang="en-US" sz="2000" dirty="0" err="1">
                <a:latin typeface="Courier New" charset="0"/>
                <a:cs typeface="Tahoma" charset="0"/>
              </a:rPr>
              <a:t>i</a:t>
            </a:r>
            <a:r>
              <a:rPr lang="en-US" sz="2000" dirty="0">
                <a:latin typeface="Courier New" charset="0"/>
                <a:cs typeface="Tahoma" charset="0"/>
              </a:rPr>
              <a:t>" to word offset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</a:t>
            </a:r>
            <a:r>
              <a:rPr lang="en-US" sz="2000" dirty="0" err="1">
                <a:latin typeface="Courier New" charset="0"/>
                <a:cs typeface="Tahoma" charset="0"/>
              </a:rPr>
              <a:t>lw</a:t>
            </a:r>
            <a:r>
              <a:rPr lang="en-US" sz="2000" dirty="0">
                <a:latin typeface="Courier New" charset="0"/>
                <a:cs typeface="Tahoma" charset="0"/>
              </a:rPr>
              <a:t>    $10,a($10)   # load a[</a:t>
            </a:r>
            <a:r>
              <a:rPr lang="en-US" sz="2000" dirty="0" err="1">
                <a:latin typeface="Courier New" charset="0"/>
                <a:cs typeface="Tahoma" charset="0"/>
              </a:rPr>
              <a:t>i</a:t>
            </a:r>
            <a:r>
              <a:rPr lang="en-US" sz="2000" dirty="0">
                <a:latin typeface="Courier New" charset="0"/>
                <a:cs typeface="Tahoma" charset="0"/>
              </a:rPr>
              <a:t>]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add   $8,$8,$10    # sum = sum + a[</a:t>
            </a:r>
            <a:r>
              <a:rPr lang="en-US" sz="2000" dirty="0" err="1">
                <a:latin typeface="Courier New" charset="0"/>
                <a:cs typeface="Tahoma" charset="0"/>
              </a:rPr>
              <a:t>i</a:t>
            </a:r>
            <a:r>
              <a:rPr lang="en-US" sz="2000" dirty="0">
                <a:latin typeface="Courier New" charset="0"/>
                <a:cs typeface="Tahoma" charset="0"/>
              </a:rPr>
              <a:t>];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</a:t>
            </a:r>
            <a:r>
              <a:rPr lang="en-US" sz="2000" dirty="0" err="1">
                <a:latin typeface="Courier New" charset="0"/>
                <a:cs typeface="Tahoma" charset="0"/>
              </a:rPr>
              <a:t>addi</a:t>
            </a:r>
            <a:r>
              <a:rPr lang="en-US" sz="2000" dirty="0">
                <a:latin typeface="Courier New" charset="0"/>
                <a:cs typeface="Tahoma" charset="0"/>
              </a:rPr>
              <a:t>  $9,$9,1      # for (...; ...; </a:t>
            </a:r>
            <a:r>
              <a:rPr lang="en-US" sz="2000" dirty="0" err="1">
                <a:latin typeface="Courier New" charset="0"/>
                <a:cs typeface="Tahoma" charset="0"/>
              </a:rPr>
              <a:t>i</a:t>
            </a:r>
            <a:r>
              <a:rPr lang="en-US" sz="2000" dirty="0">
                <a:latin typeface="Courier New" charset="0"/>
                <a:cs typeface="Tahoma" charset="0"/>
              </a:rPr>
              <a:t>++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</a:t>
            </a:r>
            <a:r>
              <a:rPr lang="en-US" sz="2000" dirty="0" err="1">
                <a:latin typeface="Courier New" charset="0"/>
                <a:cs typeface="Tahoma" charset="0"/>
              </a:rPr>
              <a:t>slti</a:t>
            </a:r>
            <a:r>
              <a:rPr lang="en-US" sz="2000" dirty="0">
                <a:latin typeface="Courier New" charset="0"/>
                <a:cs typeface="Tahoma" charset="0"/>
              </a:rPr>
              <a:t>  $10,$9,5     # for (...; </a:t>
            </a:r>
            <a:r>
              <a:rPr lang="en-US" sz="2000" dirty="0" err="1">
                <a:latin typeface="Courier New" charset="0"/>
                <a:cs typeface="Tahoma" charset="0"/>
              </a:rPr>
              <a:t>i</a:t>
            </a:r>
            <a:r>
              <a:rPr lang="en-US" sz="2000" dirty="0">
                <a:latin typeface="Courier New" charset="0"/>
                <a:cs typeface="Tahoma" charset="0"/>
              </a:rPr>
              <a:t>&lt;5;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</a:t>
            </a:r>
            <a:r>
              <a:rPr lang="en-US" sz="2000" dirty="0" err="1">
                <a:latin typeface="Courier New" charset="0"/>
                <a:cs typeface="Tahoma" charset="0"/>
              </a:rPr>
              <a:t>bne</a:t>
            </a:r>
            <a:r>
              <a:rPr lang="en-US" sz="2000" dirty="0">
                <a:latin typeface="Courier New" charset="0"/>
                <a:cs typeface="Tahoma" charset="0"/>
              </a:rPr>
              <a:t>   $10,$0,loop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</a:t>
            </a:r>
            <a:r>
              <a:rPr lang="en-US" sz="2000" dirty="0" err="1">
                <a:latin typeface="Courier New" charset="0"/>
                <a:cs typeface="Tahoma" charset="0"/>
              </a:rPr>
              <a:t>sw</a:t>
            </a:r>
            <a:r>
              <a:rPr lang="en-US" sz="2000" dirty="0">
                <a:latin typeface="Courier New" charset="0"/>
                <a:cs typeface="Tahoma" charset="0"/>
              </a:rPr>
              <a:t>    $8,sum($0)   # update final sum in memory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</a:t>
            </a:r>
            <a:r>
              <a:rPr lang="en-US" sz="2000" dirty="0" err="1">
                <a:latin typeface="Courier New" charset="0"/>
                <a:cs typeface="Tahoma" charset="0"/>
              </a:rPr>
              <a:t>sw</a:t>
            </a:r>
            <a:r>
              <a:rPr lang="en-US" sz="2000" dirty="0">
                <a:latin typeface="Courier New" charset="0"/>
                <a:cs typeface="Tahoma" charset="0"/>
              </a:rPr>
              <a:t>    $9,i($0)     # update final </a:t>
            </a:r>
            <a:r>
              <a:rPr lang="en-US" sz="2000" dirty="0" err="1">
                <a:latin typeface="Courier New" charset="0"/>
                <a:cs typeface="Tahoma" charset="0"/>
              </a:rPr>
              <a:t>i</a:t>
            </a:r>
            <a:r>
              <a:rPr lang="en-US" sz="2000" dirty="0">
                <a:latin typeface="Courier New" charset="0"/>
                <a:cs typeface="Tahoma" charset="0"/>
              </a:rPr>
              <a:t> in memory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end: 	...			# code for exit here</a:t>
            </a:r>
          </a:p>
        </p:txBody>
      </p:sp>
    </p:spTree>
    <p:extLst>
      <p:ext uri="{BB962C8B-B14F-4D97-AF65-F5344CB8AC3E}">
        <p14:creationId xmlns:p14="http://schemas.microsoft.com/office/powerpoint/2010/main" val="274501031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080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A Coding Challenge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555624"/>
            <a:ext cx="8763000" cy="5692775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cs typeface="Tahoma" charset="0"/>
              </a:rPr>
              <a:t>What is the largest Fibonacci number less than 100?</a:t>
            </a:r>
          </a:p>
          <a:p>
            <a:pPr lvl="1">
              <a:defRPr/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Tahoma" charset="0"/>
              </a:rPr>
              <a:t>Fibonacci numbers: </a:t>
            </a:r>
            <a:b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Tahoma" charset="0"/>
              </a:rPr>
            </a:b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Tahoma" charset="0"/>
              </a:rPr>
              <a:t>	</a:t>
            </a:r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Tahoma" charset="0"/>
              </a:rPr>
              <a:t>F</a:t>
            </a:r>
            <a:r>
              <a:rPr lang="en-US" baseline="-2500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Tahoma" charset="0"/>
              </a:rPr>
              <a:t>i+1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Tahoma" charset="0"/>
              </a:rPr>
              <a:t> = F</a:t>
            </a:r>
            <a:r>
              <a:rPr lang="en-US" baseline="-25000" dirty="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Tahoma" charset="0"/>
              </a:rPr>
              <a:t>i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Tahoma" charset="0"/>
              </a:rPr>
              <a:t> + F</a:t>
            </a:r>
            <a:r>
              <a:rPr lang="en-US" baseline="-25000" dirty="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Tahoma" charset="0"/>
              </a:rPr>
              <a:t>i-1</a:t>
            </a:r>
            <a:b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Tahoma" charset="0"/>
              </a:rPr>
            </a:b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Tahoma" charset="0"/>
              </a:rPr>
              <a:t>	</a:t>
            </a:r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Tahoma" charset="0"/>
              </a:rPr>
              <a:t>F</a:t>
            </a:r>
            <a:r>
              <a:rPr lang="en-US" baseline="-2500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Tahoma" charset="0"/>
              </a:rPr>
              <a:t>0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Tahoma" charset="0"/>
              </a:rPr>
              <a:t> = 0</a:t>
            </a:r>
            <a:b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Tahoma" charset="0"/>
              </a:rPr>
            </a:b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Tahoma" charset="0"/>
              </a:rPr>
              <a:t>	</a:t>
            </a:r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Tahoma" charset="0"/>
              </a:rPr>
              <a:t>F</a:t>
            </a:r>
            <a:r>
              <a:rPr lang="en-US" baseline="-2500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Tahoma" charset="0"/>
              </a:rPr>
              <a:t>1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Tahoma" charset="0"/>
              </a:rPr>
              <a:t> = 1</a:t>
            </a:r>
          </a:p>
          <a:p>
            <a:pPr lvl="1">
              <a:defRPr/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Tahoma" charset="0"/>
              </a:rPr>
              <a:t>0, 1, 1, 2, 3, 5, 8, 13, 21, 34, …</a:t>
            </a:r>
          </a:p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Tahoma" charset="0"/>
              <a:cs typeface="Tahoma" charset="0"/>
            </a:endParaRPr>
          </a:p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cs typeface="Tahoma" charset="0"/>
              </a:rPr>
              <a:t>In </a:t>
            </a:r>
            <a:r>
              <a:rPr lang="ja-JP" altLang="en-US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cs typeface="Tahoma" charset="0"/>
              </a:rPr>
              <a:t>“</a:t>
            </a:r>
            <a:r>
              <a:rPr lang="en-US" altLang="ja-JP" dirty="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cs typeface="Tahoma" charset="0"/>
              </a:rPr>
              <a:t>C</a:t>
            </a:r>
            <a:r>
              <a:rPr lang="ja-JP" altLang="en-US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cs typeface="Tahoma" charset="0"/>
              </a:rPr>
              <a:t>”</a:t>
            </a:r>
            <a:r>
              <a:rPr lang="en-US" altLang="ja-JP" dirty="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cs typeface="Tahoma" charset="0"/>
              </a:rPr>
              <a:t>: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Tahoma" charset="0"/>
              <a:cs typeface="Tahoma" charset="0"/>
            </a:endParaRPr>
          </a:p>
        </p:txBody>
      </p:sp>
      <p:sp>
        <p:nvSpPr>
          <p:cNvPr id="40963" name="Text Box 4"/>
          <p:cNvSpPr txBox="1">
            <a:spLocks noChangeArrowheads="1"/>
          </p:cNvSpPr>
          <p:nvPr/>
        </p:nvSpPr>
        <p:spPr bwMode="auto">
          <a:xfrm>
            <a:off x="2057400" y="3657600"/>
            <a:ext cx="3079689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it-IT" sz="1800" dirty="0" err="1">
                <a:latin typeface="Courier New" charset="0"/>
                <a:cs typeface="Tahoma" charset="0"/>
              </a:rPr>
              <a:t>int</a:t>
            </a:r>
            <a:r>
              <a:rPr lang="it-IT" sz="1800" dirty="0">
                <a:latin typeface="Courier New" charset="0"/>
                <a:cs typeface="Tahoma" charset="0"/>
              </a:rPr>
              <a:t> x, y;</a:t>
            </a:r>
          </a:p>
          <a:p>
            <a:r>
              <a:rPr lang="it-IT" sz="1800" dirty="0" err="1">
                <a:latin typeface="Courier New" charset="0"/>
                <a:cs typeface="Tahoma" charset="0"/>
              </a:rPr>
              <a:t>main</a:t>
            </a:r>
            <a:r>
              <a:rPr lang="it-IT" sz="1800" dirty="0">
                <a:latin typeface="Courier New" charset="0"/>
                <a:cs typeface="Tahoma" charset="0"/>
              </a:rPr>
              <a:t>() {</a:t>
            </a:r>
          </a:p>
          <a:p>
            <a:r>
              <a:rPr lang="it-IT" sz="1800" dirty="0">
                <a:latin typeface="Courier New" charset="0"/>
                <a:cs typeface="Tahoma" charset="0"/>
              </a:rPr>
              <a:t>    x = 0;</a:t>
            </a:r>
          </a:p>
          <a:p>
            <a:r>
              <a:rPr lang="it-IT" sz="1800" dirty="0">
                <a:latin typeface="Courier New" charset="0"/>
                <a:cs typeface="Tahoma" charset="0"/>
              </a:rPr>
              <a:t>    y = 1;</a:t>
            </a:r>
          </a:p>
          <a:p>
            <a:r>
              <a:rPr lang="it-IT" sz="1800" dirty="0">
                <a:latin typeface="Courier New" charset="0"/>
                <a:cs typeface="Tahoma" charset="0"/>
              </a:rPr>
              <a:t>    </a:t>
            </a:r>
            <a:r>
              <a:rPr lang="it-IT" sz="1800" dirty="0" err="1">
                <a:latin typeface="Courier New" charset="0"/>
                <a:cs typeface="Tahoma" charset="0"/>
              </a:rPr>
              <a:t>while</a:t>
            </a:r>
            <a:r>
              <a:rPr lang="it-IT" sz="1800" dirty="0">
                <a:latin typeface="Courier New" charset="0"/>
                <a:cs typeface="Tahoma" charset="0"/>
              </a:rPr>
              <a:t> (y &lt; 100) {</a:t>
            </a:r>
          </a:p>
          <a:p>
            <a:r>
              <a:rPr lang="it-IT" sz="1800" dirty="0">
                <a:latin typeface="Courier New" charset="0"/>
                <a:cs typeface="Tahoma" charset="0"/>
              </a:rPr>
              <a:t>        </a:t>
            </a:r>
            <a:r>
              <a:rPr lang="it-IT" sz="1800" dirty="0" err="1">
                <a:latin typeface="Courier New" charset="0"/>
                <a:cs typeface="Tahoma" charset="0"/>
              </a:rPr>
              <a:t>int</a:t>
            </a:r>
            <a:r>
              <a:rPr lang="it-IT" sz="1800" dirty="0">
                <a:latin typeface="Courier New" charset="0"/>
                <a:cs typeface="Tahoma" charset="0"/>
              </a:rPr>
              <a:t> t = x;</a:t>
            </a:r>
          </a:p>
          <a:p>
            <a:r>
              <a:rPr lang="it-IT" sz="1800" dirty="0">
                <a:latin typeface="Courier New" charset="0"/>
                <a:cs typeface="Tahoma" charset="0"/>
              </a:rPr>
              <a:t>        x = y;</a:t>
            </a:r>
          </a:p>
          <a:p>
            <a:r>
              <a:rPr lang="it-IT" sz="1800" dirty="0">
                <a:latin typeface="Courier New" charset="0"/>
                <a:cs typeface="Tahoma" charset="0"/>
              </a:rPr>
              <a:t>        y = t + y;</a:t>
            </a:r>
          </a:p>
          <a:p>
            <a:r>
              <a:rPr lang="it-IT" sz="1800" dirty="0">
                <a:latin typeface="Courier New" charset="0"/>
                <a:cs typeface="Tahoma" charset="0"/>
              </a:rPr>
              <a:t>    }</a:t>
            </a:r>
          </a:p>
          <a:p>
            <a:r>
              <a:rPr lang="it-IT" sz="1800" dirty="0">
                <a:latin typeface="Courier New" charset="0"/>
                <a:cs typeface="Tahoma" charset="0"/>
              </a:rPr>
              <a:t>}</a:t>
            </a:r>
            <a:endParaRPr lang="en-US" sz="1800" dirty="0">
              <a:latin typeface="Courier New" charset="0"/>
              <a:cs typeface="Tahoma" charset="0"/>
            </a:endParaRPr>
          </a:p>
        </p:txBody>
      </p:sp>
      <p:pic>
        <p:nvPicPr>
          <p:cNvPr id="4096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725" y="3962400"/>
            <a:ext cx="173672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725" y="1752600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080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MIPS Assembly Code:  </a:t>
            </a:r>
            <a:r>
              <a:rPr lang="en-US" dirty="0" err="1">
                <a:latin typeface="Tahoma" charset="0"/>
                <a:ea typeface="Tahoma"/>
              </a:rPr>
              <a:t>Fibonacci.asm</a:t>
            </a:r>
            <a:endParaRPr lang="en-US" dirty="0">
              <a:latin typeface="Tahoma" charset="0"/>
              <a:ea typeface="Tahoma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Tahoma"/>
              </a:rPr>
              <a:t>In assembly</a:t>
            </a:r>
          </a:p>
        </p:txBody>
      </p:sp>
      <p:sp>
        <p:nvSpPr>
          <p:cNvPr id="43011" name="Text Box 7"/>
          <p:cNvSpPr txBox="1">
            <a:spLocks noChangeArrowheads="1"/>
          </p:cNvSpPr>
          <p:nvPr/>
        </p:nvSpPr>
        <p:spPr bwMode="auto">
          <a:xfrm>
            <a:off x="2819400" y="1295400"/>
            <a:ext cx="5440363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s-ES" sz="1400" dirty="0">
                <a:latin typeface="Courier New" charset="0"/>
                <a:cs typeface="Tahoma" charset="0"/>
              </a:rPr>
              <a:t>.data</a:t>
            </a:r>
          </a:p>
          <a:p>
            <a:r>
              <a:rPr lang="es-ES" sz="1400" dirty="0">
                <a:latin typeface="Courier New" charset="0"/>
                <a:cs typeface="Tahoma" charset="0"/>
              </a:rPr>
              <a:t>x:    .</a:t>
            </a:r>
            <a:r>
              <a:rPr lang="es-ES" sz="1400" dirty="0" err="1">
                <a:latin typeface="Courier New" charset="0"/>
                <a:cs typeface="Tahoma" charset="0"/>
              </a:rPr>
              <a:t>space</a:t>
            </a:r>
            <a:r>
              <a:rPr lang="es-ES" sz="1400" dirty="0">
                <a:latin typeface="Courier New" charset="0"/>
                <a:cs typeface="Tahoma" charset="0"/>
              </a:rPr>
              <a:t> 4</a:t>
            </a:r>
          </a:p>
          <a:p>
            <a:r>
              <a:rPr lang="es-ES" sz="1400" dirty="0">
                <a:latin typeface="Courier New" charset="0"/>
                <a:cs typeface="Tahoma" charset="0"/>
              </a:rPr>
              <a:t>y:    .</a:t>
            </a:r>
            <a:r>
              <a:rPr lang="es-ES" sz="1400" dirty="0" err="1">
                <a:latin typeface="Courier New" charset="0"/>
                <a:cs typeface="Tahoma" charset="0"/>
              </a:rPr>
              <a:t>space</a:t>
            </a:r>
            <a:r>
              <a:rPr lang="es-ES" sz="1400" dirty="0">
                <a:latin typeface="Courier New" charset="0"/>
                <a:cs typeface="Tahoma" charset="0"/>
              </a:rPr>
              <a:t> 4</a:t>
            </a:r>
          </a:p>
          <a:p>
            <a:endParaRPr lang="es-ES" sz="1400" dirty="0">
              <a:latin typeface="Courier New" charset="0"/>
              <a:cs typeface="Tahoma" charset="0"/>
            </a:endParaRPr>
          </a:p>
          <a:p>
            <a:r>
              <a:rPr lang="en-US" sz="1400" dirty="0">
                <a:latin typeface="Courier New" charset="0"/>
                <a:cs typeface="Tahoma" charset="0"/>
              </a:rPr>
              <a:t>.text</a:t>
            </a:r>
          </a:p>
          <a:p>
            <a:r>
              <a:rPr lang="en-US" sz="1400" dirty="0">
                <a:latin typeface="Courier New" charset="0"/>
                <a:cs typeface="Tahoma" charset="0"/>
              </a:rPr>
              <a:t>main:</a:t>
            </a:r>
          </a:p>
          <a:p>
            <a:r>
              <a:rPr lang="en-US" sz="1400" dirty="0">
                <a:latin typeface="Courier New" charset="0"/>
                <a:cs typeface="Tahoma" charset="0"/>
              </a:rPr>
              <a:t>     </a:t>
            </a:r>
            <a:r>
              <a:rPr lang="en-US" sz="1400" dirty="0" err="1">
                <a:latin typeface="Courier New" charset="0"/>
                <a:cs typeface="Tahoma" charset="0"/>
              </a:rPr>
              <a:t>sw</a:t>
            </a:r>
            <a:r>
              <a:rPr lang="en-US" sz="1400" dirty="0">
                <a:latin typeface="Courier New" charset="0"/>
                <a:cs typeface="Tahoma" charset="0"/>
              </a:rPr>
              <a:t>    $0,x         # x = 0;</a:t>
            </a:r>
          </a:p>
          <a:p>
            <a:r>
              <a:rPr lang="en-US" sz="1400" dirty="0">
                <a:latin typeface="Courier New" charset="0"/>
                <a:cs typeface="Tahoma" charset="0"/>
              </a:rPr>
              <a:t>     </a:t>
            </a:r>
            <a:r>
              <a:rPr lang="en-US" sz="1400" dirty="0" err="1">
                <a:latin typeface="Courier New" charset="0"/>
                <a:cs typeface="Tahoma" charset="0"/>
              </a:rPr>
              <a:t>addi</a:t>
            </a:r>
            <a:r>
              <a:rPr lang="en-US" sz="1400" dirty="0">
                <a:latin typeface="Courier New" charset="0"/>
                <a:cs typeface="Tahoma" charset="0"/>
              </a:rPr>
              <a:t>  $9,$0,1      # y = 1;</a:t>
            </a:r>
          </a:p>
          <a:p>
            <a:r>
              <a:rPr lang="en-US" sz="1400" dirty="0">
                <a:latin typeface="Courier New" charset="0"/>
                <a:cs typeface="Tahoma" charset="0"/>
              </a:rPr>
              <a:t>     </a:t>
            </a:r>
            <a:r>
              <a:rPr lang="en-US" sz="1400" dirty="0" err="1">
                <a:latin typeface="Courier New" charset="0"/>
                <a:cs typeface="Tahoma" charset="0"/>
              </a:rPr>
              <a:t>sw</a:t>
            </a:r>
            <a:r>
              <a:rPr lang="en-US" sz="1400" dirty="0">
                <a:latin typeface="Courier New" charset="0"/>
                <a:cs typeface="Tahoma" charset="0"/>
              </a:rPr>
              <a:t>    $9,y</a:t>
            </a:r>
          </a:p>
          <a:p>
            <a:r>
              <a:rPr lang="en-US" sz="1400" dirty="0">
                <a:latin typeface="Courier New" charset="0"/>
                <a:cs typeface="Tahoma" charset="0"/>
              </a:rPr>
              <a:t>     </a:t>
            </a:r>
            <a:r>
              <a:rPr lang="en-US" sz="1400" dirty="0" err="1">
                <a:latin typeface="Courier New" charset="0"/>
                <a:cs typeface="Tahoma" charset="0"/>
              </a:rPr>
              <a:t>lw</a:t>
            </a:r>
            <a:r>
              <a:rPr lang="en-US" sz="1400" dirty="0">
                <a:latin typeface="Courier New" charset="0"/>
                <a:cs typeface="Tahoma" charset="0"/>
              </a:rPr>
              <a:t>    $8,x</a:t>
            </a:r>
          </a:p>
          <a:p>
            <a:r>
              <a:rPr lang="en-US" sz="1400" dirty="0">
                <a:latin typeface="Courier New" charset="0"/>
                <a:cs typeface="Tahoma" charset="0"/>
              </a:rPr>
              <a:t>while:                  # while (y &lt; 100) {</a:t>
            </a:r>
          </a:p>
          <a:p>
            <a:r>
              <a:rPr lang="en-US" sz="1400" dirty="0">
                <a:latin typeface="Courier New" charset="0"/>
                <a:cs typeface="Tahoma" charset="0"/>
              </a:rPr>
              <a:t>     </a:t>
            </a:r>
            <a:r>
              <a:rPr lang="en-US" sz="1400" dirty="0" err="1">
                <a:latin typeface="Courier New" charset="0"/>
                <a:cs typeface="Tahoma" charset="0"/>
              </a:rPr>
              <a:t>slti</a:t>
            </a:r>
            <a:r>
              <a:rPr lang="en-US" sz="1400" dirty="0">
                <a:latin typeface="Courier New" charset="0"/>
                <a:cs typeface="Tahoma" charset="0"/>
              </a:rPr>
              <a:t>  $10,$9,100</a:t>
            </a:r>
          </a:p>
          <a:p>
            <a:r>
              <a:rPr lang="en-US" sz="1400" dirty="0">
                <a:latin typeface="Courier New" charset="0"/>
                <a:cs typeface="Tahoma" charset="0"/>
              </a:rPr>
              <a:t>     </a:t>
            </a:r>
            <a:r>
              <a:rPr lang="en-US" sz="1400" dirty="0" err="1">
                <a:latin typeface="Courier New" charset="0"/>
                <a:cs typeface="Tahoma" charset="0"/>
              </a:rPr>
              <a:t>beq</a:t>
            </a:r>
            <a:r>
              <a:rPr lang="en-US" sz="1400" dirty="0">
                <a:latin typeface="Courier New" charset="0"/>
                <a:cs typeface="Tahoma" charset="0"/>
              </a:rPr>
              <a:t>   $10,$0,endw</a:t>
            </a:r>
          </a:p>
          <a:p>
            <a:r>
              <a:rPr lang="en-US" sz="1400" dirty="0">
                <a:latin typeface="Courier New" charset="0"/>
                <a:cs typeface="Tahoma" charset="0"/>
              </a:rPr>
              <a:t>     add   $10,$0,$8    #     </a:t>
            </a:r>
            <a:r>
              <a:rPr lang="en-US" sz="1400" dirty="0" err="1">
                <a:latin typeface="Courier New" charset="0"/>
                <a:cs typeface="Tahoma" charset="0"/>
              </a:rPr>
              <a:t>int</a:t>
            </a:r>
            <a:r>
              <a:rPr lang="en-US" sz="1400" dirty="0">
                <a:latin typeface="Courier New" charset="0"/>
                <a:cs typeface="Tahoma" charset="0"/>
              </a:rPr>
              <a:t> t = x;</a:t>
            </a:r>
          </a:p>
          <a:p>
            <a:r>
              <a:rPr lang="en-US" sz="1400" dirty="0">
                <a:latin typeface="Courier New" charset="0"/>
                <a:cs typeface="Tahoma" charset="0"/>
              </a:rPr>
              <a:t>     add   $8,$0,$9     #     x = y;</a:t>
            </a:r>
          </a:p>
          <a:p>
            <a:r>
              <a:rPr lang="en-US" sz="1400" dirty="0">
                <a:latin typeface="Courier New" charset="0"/>
                <a:cs typeface="Tahoma" charset="0"/>
              </a:rPr>
              <a:t>     </a:t>
            </a:r>
            <a:r>
              <a:rPr lang="en-US" sz="1400" dirty="0" err="1">
                <a:latin typeface="Courier New" charset="0"/>
                <a:cs typeface="Tahoma" charset="0"/>
              </a:rPr>
              <a:t>sw</a:t>
            </a:r>
            <a:r>
              <a:rPr lang="en-US" sz="1400" dirty="0">
                <a:latin typeface="Courier New" charset="0"/>
                <a:cs typeface="Tahoma" charset="0"/>
              </a:rPr>
              <a:t>    $8,x</a:t>
            </a:r>
          </a:p>
          <a:p>
            <a:r>
              <a:rPr lang="en-US" sz="1400" dirty="0">
                <a:latin typeface="Courier New" charset="0"/>
                <a:cs typeface="Tahoma" charset="0"/>
              </a:rPr>
              <a:t>     add   $9,$10,$9    #     y = t + y;</a:t>
            </a:r>
          </a:p>
          <a:p>
            <a:r>
              <a:rPr lang="en-US" sz="1400" dirty="0">
                <a:latin typeface="Courier New" charset="0"/>
                <a:cs typeface="Tahoma" charset="0"/>
              </a:rPr>
              <a:t>     </a:t>
            </a:r>
            <a:r>
              <a:rPr lang="en-US" sz="1400" dirty="0" err="1">
                <a:latin typeface="Courier New" charset="0"/>
                <a:cs typeface="Tahoma" charset="0"/>
              </a:rPr>
              <a:t>sw</a:t>
            </a:r>
            <a:r>
              <a:rPr lang="en-US" sz="1400" dirty="0">
                <a:latin typeface="Courier New" charset="0"/>
                <a:cs typeface="Tahoma" charset="0"/>
              </a:rPr>
              <a:t>    $9,y</a:t>
            </a:r>
          </a:p>
          <a:p>
            <a:r>
              <a:rPr lang="en-US" sz="1400" dirty="0">
                <a:latin typeface="Courier New" charset="0"/>
                <a:cs typeface="Tahoma" charset="0"/>
              </a:rPr>
              <a:t>     j     while        # }</a:t>
            </a:r>
          </a:p>
          <a:p>
            <a:r>
              <a:rPr lang="en-US" sz="1400" dirty="0" err="1">
                <a:latin typeface="Courier New" charset="0"/>
                <a:cs typeface="Tahoma" charset="0"/>
              </a:rPr>
              <a:t>endw</a:t>
            </a:r>
            <a:r>
              <a:rPr lang="en-US" sz="1400" dirty="0">
                <a:latin typeface="Courier New" charset="0"/>
                <a:cs typeface="Tahoma" charset="0"/>
              </a:rPr>
              <a:t>:</a:t>
            </a:r>
          </a:p>
          <a:p>
            <a:r>
              <a:rPr lang="en-US" sz="1400" dirty="0">
                <a:latin typeface="Courier New" charset="0"/>
                <a:cs typeface="Tahoma" charset="0"/>
              </a:rPr>
              <a:t>                        # code for exit here</a:t>
            </a:r>
          </a:p>
          <a:p>
            <a:r>
              <a:rPr lang="en-US" sz="1400" dirty="0">
                <a:latin typeface="Courier New" charset="0"/>
                <a:cs typeface="Tahoma" charset="0"/>
              </a:rPr>
              <a:t>                        # answer is in x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Tahoma"/>
              </a:rPr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Tahoma"/>
              </a:rPr>
              <a:t>Assembly programming</a:t>
            </a:r>
          </a:p>
          <a:p>
            <a:pPr lvl="1">
              <a:defRPr/>
            </a:pPr>
            <a:r>
              <a:rPr lang="en-US" dirty="0"/>
              <a:t>structure of an assembly program</a:t>
            </a:r>
          </a:p>
          <a:p>
            <a:pPr lvl="1">
              <a:defRPr/>
            </a:pPr>
            <a:r>
              <a:rPr lang="en-US" dirty="0"/>
              <a:t>assembler directives</a:t>
            </a:r>
          </a:p>
          <a:p>
            <a:pPr lvl="1">
              <a:defRPr/>
            </a:pPr>
            <a:r>
              <a:rPr lang="en-US" dirty="0"/>
              <a:t>data and text segments</a:t>
            </a:r>
          </a:p>
          <a:p>
            <a:pPr lvl="1">
              <a:defRPr/>
            </a:pPr>
            <a:r>
              <a:rPr lang="en-US" dirty="0"/>
              <a:t>allocating space for data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dirty="0">
                <a:ea typeface="Tahoma"/>
              </a:rPr>
              <a:t>MIPS assembler:  MARS</a:t>
            </a:r>
          </a:p>
          <a:p>
            <a:pPr lvl="1">
              <a:defRPr/>
            </a:pPr>
            <a:r>
              <a:rPr lang="en-US" dirty="0"/>
              <a:t>development environment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dirty="0">
                <a:ea typeface="Tahoma"/>
              </a:rPr>
              <a:t>A few coding examples</a:t>
            </a:r>
          </a:p>
          <a:p>
            <a:pPr lvl="1">
              <a:defRPr/>
            </a:pPr>
            <a:r>
              <a:rPr lang="en-US" dirty="0"/>
              <a:t>self-study</a:t>
            </a:r>
          </a:p>
          <a:p>
            <a:pPr>
              <a:defRPr/>
            </a:pPr>
            <a:r>
              <a:rPr lang="en-US" dirty="0"/>
              <a:t>Exercise: </a:t>
            </a:r>
            <a:r>
              <a:rPr lang="en-US" dirty="0" err="1"/>
              <a:t>RGB</a:t>
            </a:r>
            <a:r>
              <a:rPr lang="en-US" dirty="0"/>
              <a:t>-Gray Conversion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080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What is an Assembler?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A program for writing programs</a:t>
            </a:r>
          </a:p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Machine Language: </a:t>
            </a:r>
            <a:r>
              <a:rPr lang="en-US" dirty="0">
                <a:latin typeface="Tahoma" charset="0"/>
              </a:rPr>
              <a:t>1</a:t>
            </a:r>
            <a:r>
              <a:rPr lang="ja-JP" altLang="en-US" dirty="0">
                <a:latin typeface="Tahoma" charset="0"/>
              </a:rPr>
              <a:t>’</a:t>
            </a:r>
            <a:r>
              <a:rPr lang="en-US" dirty="0">
                <a:latin typeface="Tahoma" charset="0"/>
              </a:rPr>
              <a:t>s and 0</a:t>
            </a:r>
            <a:r>
              <a:rPr lang="ja-JP" altLang="en-US" dirty="0">
                <a:latin typeface="Tahoma" charset="0"/>
              </a:rPr>
              <a:t>’</a:t>
            </a:r>
            <a:r>
              <a:rPr lang="en-US" dirty="0">
                <a:latin typeface="Tahoma" charset="0"/>
              </a:rPr>
              <a:t>s loaded into memory.</a:t>
            </a:r>
            <a:br>
              <a:rPr lang="en-US" dirty="0">
                <a:latin typeface="Tahoma" charset="0"/>
              </a:rPr>
            </a:br>
            <a:endParaRPr lang="en-US" dirty="0">
              <a:latin typeface="Tahoma" charset="0"/>
            </a:endParaRPr>
          </a:p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Assembly Language:</a:t>
            </a:r>
          </a:p>
          <a:p>
            <a:pPr>
              <a:defRPr/>
            </a:pPr>
            <a:endParaRPr lang="en-US" dirty="0">
              <a:latin typeface="Tahoma" charset="0"/>
              <a:ea typeface="Tahoma"/>
            </a:endParaRPr>
          </a:p>
          <a:p>
            <a:pPr lvl="1">
              <a:defRPr/>
            </a:pPr>
            <a:endParaRPr lang="en-US" dirty="0">
              <a:latin typeface="Tahoma" charset="0"/>
            </a:endParaRPr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3048000" y="3060700"/>
            <a:ext cx="1041400" cy="736600"/>
            <a:chOff x="2024" y="1544"/>
            <a:chExt cx="656" cy="464"/>
          </a:xfrm>
        </p:grpSpPr>
        <p:sp useBgFill="1">
          <p:nvSpPr>
            <p:cNvPr id="19483" name="AutoShape 7"/>
            <p:cNvSpPr>
              <a:spLocks noChangeArrowheads="1"/>
            </p:cNvSpPr>
            <p:nvPr/>
          </p:nvSpPr>
          <p:spPr bwMode="auto">
            <a:xfrm>
              <a:off x="2024" y="1544"/>
              <a:ext cx="656" cy="464"/>
            </a:xfrm>
            <a:prstGeom prst="roundRect">
              <a:avLst>
                <a:gd name="adj" fmla="val 12495"/>
              </a:avLst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ahoma" charset="0"/>
                <a:cs typeface="Tahoma" charset="0"/>
              </a:endParaRPr>
            </a:p>
          </p:txBody>
        </p:sp>
        <p:sp>
          <p:nvSpPr>
            <p:cNvPr id="19484" name="Rectangle 8"/>
            <p:cNvSpPr>
              <a:spLocks noChangeArrowheads="1"/>
            </p:cNvSpPr>
            <p:nvPr/>
          </p:nvSpPr>
          <p:spPr bwMode="auto">
            <a:xfrm>
              <a:off x="2061" y="1545"/>
              <a:ext cx="583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0" i="1">
                  <a:latin typeface="DomCasual" charset="0"/>
                  <a:cs typeface="Tahoma" charset="0"/>
                </a:rPr>
                <a:t>ASM</a:t>
              </a:r>
            </a:p>
          </p:txBody>
        </p:sp>
      </p:grpSp>
      <p:sp>
        <p:nvSpPr>
          <p:cNvPr id="19462" name="Rectangle 9"/>
          <p:cNvSpPr>
            <a:spLocks noChangeArrowheads="1"/>
          </p:cNvSpPr>
          <p:nvPr/>
        </p:nvSpPr>
        <p:spPr bwMode="auto">
          <a:xfrm>
            <a:off x="5146675" y="3032125"/>
            <a:ext cx="9588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b="0" i="1">
                <a:latin typeface="Courier New" charset="0"/>
                <a:cs typeface="Tahoma" charset="0"/>
              </a:rPr>
              <a:t>01101101</a:t>
            </a:r>
          </a:p>
          <a:p>
            <a:pPr algn="ctr">
              <a:lnSpc>
                <a:spcPct val="90000"/>
              </a:lnSpc>
            </a:pPr>
            <a:r>
              <a:rPr lang="en-US" sz="1200" b="0" i="1">
                <a:latin typeface="Courier New" charset="0"/>
                <a:cs typeface="Tahoma" charset="0"/>
              </a:rPr>
              <a:t>11000110</a:t>
            </a:r>
          </a:p>
          <a:p>
            <a:pPr algn="ctr">
              <a:lnSpc>
                <a:spcPct val="90000"/>
              </a:lnSpc>
            </a:pPr>
            <a:r>
              <a:rPr lang="en-US" sz="1200" b="0" i="1">
                <a:latin typeface="Courier New" charset="0"/>
                <a:cs typeface="Tahoma" charset="0"/>
              </a:rPr>
              <a:t>00101111</a:t>
            </a:r>
          </a:p>
          <a:p>
            <a:pPr algn="ctr">
              <a:lnSpc>
                <a:spcPct val="90000"/>
              </a:lnSpc>
            </a:pPr>
            <a:r>
              <a:rPr lang="en-US" sz="1200" b="0" i="1">
                <a:latin typeface="Courier New" charset="0"/>
                <a:cs typeface="Tahoma" charset="0"/>
              </a:rPr>
              <a:t>10110001</a:t>
            </a:r>
          </a:p>
          <a:p>
            <a:pPr algn="ctr">
              <a:lnSpc>
                <a:spcPct val="90000"/>
              </a:lnSpc>
            </a:pPr>
            <a:r>
              <a:rPr lang="en-US" sz="1200" b="0" i="1">
                <a:latin typeface="Courier New" charset="0"/>
                <a:cs typeface="Tahoma" charset="0"/>
              </a:rPr>
              <a:t>.....</a:t>
            </a:r>
          </a:p>
        </p:txBody>
      </p:sp>
      <p:sp>
        <p:nvSpPr>
          <p:cNvPr id="19463" name="Line 10"/>
          <p:cNvSpPr>
            <a:spLocks noChangeShapeType="1"/>
          </p:cNvSpPr>
          <p:nvPr/>
        </p:nvSpPr>
        <p:spPr bwMode="auto">
          <a:xfrm>
            <a:off x="2222500" y="3429000"/>
            <a:ext cx="635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Line 11"/>
          <p:cNvSpPr>
            <a:spLocks noChangeShapeType="1"/>
          </p:cNvSpPr>
          <p:nvPr/>
        </p:nvSpPr>
        <p:spPr bwMode="auto">
          <a:xfrm>
            <a:off x="4356100" y="3429000"/>
            <a:ext cx="635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Rectangle 12"/>
          <p:cNvSpPr>
            <a:spLocks noChangeArrowheads="1"/>
          </p:cNvSpPr>
          <p:nvPr/>
        </p:nvSpPr>
        <p:spPr bwMode="auto">
          <a:xfrm>
            <a:off x="996950" y="4113212"/>
            <a:ext cx="1181100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0">
                <a:latin typeface="Tahoma" charset="0"/>
                <a:cs typeface="Tahoma" charset="0"/>
              </a:rPr>
              <a:t>Symbolic</a:t>
            </a:r>
          </a:p>
          <a:p>
            <a:pPr algn="ctr">
              <a:lnSpc>
                <a:spcPct val="90000"/>
              </a:lnSpc>
            </a:pPr>
            <a:r>
              <a:rPr lang="en-US" sz="2000" b="0">
                <a:latin typeface="Tahoma" charset="0"/>
                <a:cs typeface="Tahoma" charset="0"/>
              </a:rPr>
              <a:t>SOURCE</a:t>
            </a:r>
          </a:p>
          <a:p>
            <a:pPr algn="ctr">
              <a:lnSpc>
                <a:spcPct val="90000"/>
              </a:lnSpc>
            </a:pPr>
            <a:r>
              <a:rPr lang="en-US" sz="2000" b="0">
                <a:latin typeface="Tahoma" charset="0"/>
                <a:cs typeface="Tahoma" charset="0"/>
              </a:rPr>
              <a:t>text file</a:t>
            </a:r>
          </a:p>
        </p:txBody>
      </p:sp>
      <p:sp>
        <p:nvSpPr>
          <p:cNvPr id="19466" name="Rectangle 13"/>
          <p:cNvSpPr>
            <a:spLocks noChangeArrowheads="1"/>
          </p:cNvSpPr>
          <p:nvPr/>
        </p:nvSpPr>
        <p:spPr bwMode="auto">
          <a:xfrm>
            <a:off x="4983163" y="4113212"/>
            <a:ext cx="1284287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0">
                <a:latin typeface="Tahoma" charset="0"/>
                <a:cs typeface="Tahoma" charset="0"/>
              </a:rPr>
              <a:t>Binary</a:t>
            </a:r>
          </a:p>
          <a:p>
            <a:pPr algn="ctr">
              <a:lnSpc>
                <a:spcPct val="90000"/>
              </a:lnSpc>
            </a:pPr>
            <a:r>
              <a:rPr lang="en-US" sz="2000" b="0">
                <a:latin typeface="Tahoma" charset="0"/>
                <a:cs typeface="Tahoma" charset="0"/>
              </a:rPr>
              <a:t>Machine</a:t>
            </a:r>
          </a:p>
          <a:p>
            <a:pPr algn="ctr">
              <a:lnSpc>
                <a:spcPct val="90000"/>
              </a:lnSpc>
            </a:pPr>
            <a:r>
              <a:rPr lang="en-US" sz="2000" b="0">
                <a:latin typeface="Tahoma" charset="0"/>
                <a:cs typeface="Tahoma" charset="0"/>
              </a:rPr>
              <a:t>Language</a:t>
            </a:r>
          </a:p>
        </p:txBody>
      </p:sp>
      <p:sp>
        <p:nvSpPr>
          <p:cNvPr id="19467" name="Rectangle 14"/>
          <p:cNvSpPr>
            <a:spLocks noChangeArrowheads="1"/>
          </p:cNvSpPr>
          <p:nvPr/>
        </p:nvSpPr>
        <p:spPr bwMode="auto">
          <a:xfrm>
            <a:off x="2722563" y="4113212"/>
            <a:ext cx="1543050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0">
                <a:latin typeface="Tahoma" charset="0"/>
                <a:cs typeface="Tahoma" charset="0"/>
              </a:rPr>
              <a:t>ASSEMBLER</a:t>
            </a:r>
          </a:p>
          <a:p>
            <a:pPr algn="ctr">
              <a:lnSpc>
                <a:spcPct val="90000"/>
              </a:lnSpc>
            </a:pPr>
            <a:r>
              <a:rPr lang="en-US" sz="2000" b="0">
                <a:latin typeface="Tahoma" charset="0"/>
                <a:cs typeface="Tahoma" charset="0"/>
              </a:rPr>
              <a:t>Translator</a:t>
            </a:r>
          </a:p>
          <a:p>
            <a:pPr algn="ctr">
              <a:lnSpc>
                <a:spcPct val="90000"/>
              </a:lnSpc>
            </a:pPr>
            <a:r>
              <a:rPr lang="en-US" sz="2000" b="0">
                <a:latin typeface="Tahoma" charset="0"/>
                <a:cs typeface="Tahoma" charset="0"/>
              </a:rPr>
              <a:t>program</a:t>
            </a:r>
          </a:p>
        </p:txBody>
      </p:sp>
      <p:sp>
        <p:nvSpPr>
          <p:cNvPr id="19468" name="Rectangle 15"/>
          <p:cNvSpPr>
            <a:spLocks noChangeArrowheads="1"/>
          </p:cNvSpPr>
          <p:nvPr/>
        </p:nvSpPr>
        <p:spPr bwMode="auto">
          <a:xfrm>
            <a:off x="6454775" y="2986087"/>
            <a:ext cx="2263775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0" i="1">
                <a:latin typeface="DomCasual" charset="0"/>
                <a:cs typeface="Tahoma" charset="0"/>
              </a:rPr>
              <a:t>STREAM of </a:t>
            </a:r>
            <a:br>
              <a:rPr lang="en-US" sz="1800" b="0" i="1">
                <a:latin typeface="DomCasual" charset="0"/>
                <a:cs typeface="Tahoma" charset="0"/>
              </a:rPr>
            </a:br>
            <a:r>
              <a:rPr lang="en-US" sz="1800" b="0" i="1">
                <a:latin typeface="DomCasual" charset="0"/>
                <a:cs typeface="Tahoma" charset="0"/>
              </a:rPr>
              <a:t>bits to be </a:t>
            </a:r>
            <a:br>
              <a:rPr lang="en-US" sz="1800" b="0" i="1">
                <a:latin typeface="DomCasual" charset="0"/>
                <a:cs typeface="Tahoma" charset="0"/>
              </a:rPr>
            </a:br>
            <a:r>
              <a:rPr lang="en-US" sz="1800" b="0" i="1">
                <a:latin typeface="DomCasual" charset="0"/>
                <a:cs typeface="Tahoma" charset="0"/>
              </a:rPr>
              <a:t>loaded into memory</a:t>
            </a:r>
          </a:p>
        </p:txBody>
      </p:sp>
      <p:sp>
        <p:nvSpPr>
          <p:cNvPr id="24605" name="Text Box 18"/>
          <p:cNvSpPr txBox="1">
            <a:spLocks noChangeArrowheads="1"/>
          </p:cNvSpPr>
          <p:nvPr/>
        </p:nvSpPr>
        <p:spPr bwMode="auto">
          <a:xfrm>
            <a:off x="1089025" y="3100387"/>
            <a:ext cx="1108075" cy="106203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700" dirty="0">
                <a:latin typeface="Tahoma" charset="0"/>
                <a:ea typeface="Tahoma"/>
                <a:cs typeface="Tahoma"/>
              </a:rPr>
              <a:t>     .</a:t>
            </a:r>
            <a:r>
              <a:rPr lang="en-US" sz="700" dirty="0" err="1">
                <a:latin typeface="Tahoma" charset="0"/>
                <a:ea typeface="Tahoma"/>
                <a:cs typeface="Tahoma"/>
              </a:rPr>
              <a:t>globl</a:t>
            </a:r>
            <a:r>
              <a:rPr lang="en-US" sz="700" dirty="0">
                <a:latin typeface="Tahoma" charset="0"/>
                <a:ea typeface="Tahoma"/>
                <a:cs typeface="Tahoma"/>
              </a:rPr>
              <a:t> main</a:t>
            </a:r>
          </a:p>
          <a:p>
            <a:pPr>
              <a:defRPr/>
            </a:pPr>
            <a:r>
              <a:rPr lang="en-US" sz="700" dirty="0">
                <a:latin typeface="Tahoma" charset="0"/>
                <a:ea typeface="Tahoma"/>
                <a:cs typeface="Tahoma"/>
              </a:rPr>
              <a:t>main:</a:t>
            </a:r>
          </a:p>
          <a:p>
            <a:pPr>
              <a:defRPr/>
            </a:pPr>
            <a:r>
              <a:rPr lang="en-US" sz="700" dirty="0">
                <a:latin typeface="Tahoma" charset="0"/>
                <a:ea typeface="Tahoma"/>
                <a:cs typeface="Tahoma"/>
              </a:rPr>
              <a:t>    </a:t>
            </a:r>
            <a:r>
              <a:rPr lang="en-US" sz="700" dirty="0" err="1">
                <a:latin typeface="Tahoma" charset="0"/>
                <a:ea typeface="Tahoma"/>
                <a:cs typeface="Tahoma"/>
              </a:rPr>
              <a:t>subu</a:t>
            </a:r>
            <a:r>
              <a:rPr lang="en-US" sz="700" dirty="0">
                <a:latin typeface="Tahoma" charset="0"/>
                <a:ea typeface="Tahoma"/>
                <a:cs typeface="Tahoma"/>
              </a:rPr>
              <a:t> $sp, $sp, 24</a:t>
            </a:r>
            <a:br>
              <a:rPr lang="en-US" sz="700" dirty="0">
                <a:latin typeface="Tahoma" charset="0"/>
                <a:ea typeface="Tahoma"/>
                <a:cs typeface="Tahoma"/>
              </a:rPr>
            </a:br>
            <a:r>
              <a:rPr lang="en-US" sz="700" dirty="0">
                <a:latin typeface="Tahoma" charset="0"/>
                <a:ea typeface="Tahoma"/>
                <a:cs typeface="Tahoma"/>
              </a:rPr>
              <a:t>    </a:t>
            </a:r>
            <a:r>
              <a:rPr lang="en-US" sz="700" dirty="0" err="1">
                <a:latin typeface="Tahoma" charset="0"/>
                <a:ea typeface="Tahoma"/>
                <a:cs typeface="Tahoma"/>
              </a:rPr>
              <a:t>sw</a:t>
            </a:r>
            <a:r>
              <a:rPr lang="en-US" sz="700" dirty="0">
                <a:latin typeface="Tahoma" charset="0"/>
                <a:ea typeface="Tahoma"/>
                <a:cs typeface="Tahoma"/>
              </a:rPr>
              <a:t>     $</a:t>
            </a:r>
            <a:r>
              <a:rPr lang="en-US" sz="700" dirty="0" err="1">
                <a:latin typeface="Tahoma" charset="0"/>
                <a:ea typeface="Tahoma"/>
                <a:cs typeface="Tahoma"/>
              </a:rPr>
              <a:t>ra</a:t>
            </a:r>
            <a:r>
              <a:rPr lang="en-US" sz="700" dirty="0">
                <a:latin typeface="Tahoma" charset="0"/>
                <a:ea typeface="Tahoma"/>
                <a:cs typeface="Tahoma"/>
              </a:rPr>
              <a:t>, 16($sp)</a:t>
            </a:r>
            <a:br>
              <a:rPr lang="en-US" sz="700" dirty="0">
                <a:latin typeface="Tahoma" charset="0"/>
                <a:ea typeface="Tahoma"/>
                <a:cs typeface="Tahoma"/>
              </a:rPr>
            </a:br>
            <a:r>
              <a:rPr lang="en-US" sz="700" dirty="0">
                <a:latin typeface="Tahoma" charset="0"/>
                <a:ea typeface="Tahoma"/>
                <a:cs typeface="Tahoma"/>
              </a:rPr>
              <a:t>    </a:t>
            </a:r>
            <a:r>
              <a:rPr lang="en-US" sz="700" dirty="0" err="1">
                <a:latin typeface="Tahoma" charset="0"/>
                <a:ea typeface="Tahoma"/>
                <a:cs typeface="Tahoma"/>
              </a:rPr>
              <a:t>li</a:t>
            </a:r>
            <a:r>
              <a:rPr lang="en-US" sz="700" dirty="0">
                <a:latin typeface="Tahoma" charset="0"/>
                <a:ea typeface="Tahoma"/>
                <a:cs typeface="Tahoma"/>
              </a:rPr>
              <a:t>        $a0, 18</a:t>
            </a:r>
            <a:br>
              <a:rPr lang="en-US" sz="700" dirty="0">
                <a:latin typeface="Tahoma" charset="0"/>
                <a:ea typeface="Tahoma"/>
                <a:cs typeface="Tahoma"/>
              </a:rPr>
            </a:br>
            <a:r>
              <a:rPr lang="en-US" sz="700" dirty="0">
                <a:latin typeface="Tahoma" charset="0"/>
                <a:ea typeface="Tahoma"/>
                <a:cs typeface="Tahoma"/>
              </a:rPr>
              <a:t>    </a:t>
            </a:r>
            <a:r>
              <a:rPr lang="en-US" sz="700" dirty="0" err="1">
                <a:latin typeface="Tahoma" charset="0"/>
                <a:ea typeface="Tahoma"/>
                <a:cs typeface="Tahoma"/>
              </a:rPr>
              <a:t>li</a:t>
            </a:r>
            <a:r>
              <a:rPr lang="en-US" sz="700" dirty="0">
                <a:latin typeface="Tahoma" charset="0"/>
                <a:ea typeface="Tahoma"/>
                <a:cs typeface="Tahoma"/>
              </a:rPr>
              <a:t>        $a1, 12</a:t>
            </a:r>
            <a:br>
              <a:rPr lang="en-US" sz="700" dirty="0">
                <a:latin typeface="Tahoma" charset="0"/>
                <a:ea typeface="Tahoma"/>
                <a:cs typeface="Tahoma"/>
              </a:rPr>
            </a:br>
            <a:r>
              <a:rPr lang="en-US" sz="700" dirty="0">
                <a:latin typeface="Tahoma" charset="0"/>
                <a:ea typeface="Tahoma"/>
                <a:cs typeface="Tahoma"/>
              </a:rPr>
              <a:t>    </a:t>
            </a:r>
            <a:r>
              <a:rPr lang="en-US" sz="700" dirty="0" err="1">
                <a:latin typeface="Tahoma" charset="0"/>
                <a:ea typeface="Tahoma"/>
                <a:cs typeface="Tahoma"/>
              </a:rPr>
              <a:t>li</a:t>
            </a:r>
            <a:r>
              <a:rPr lang="en-US" sz="700" dirty="0">
                <a:latin typeface="Tahoma" charset="0"/>
                <a:ea typeface="Tahoma"/>
                <a:cs typeface="Tahoma"/>
              </a:rPr>
              <a:t>        $a2, 6</a:t>
            </a:r>
            <a:br>
              <a:rPr lang="en-US" sz="700" dirty="0">
                <a:latin typeface="Tahoma" charset="0"/>
                <a:ea typeface="Tahoma"/>
                <a:cs typeface="Tahoma"/>
              </a:rPr>
            </a:br>
            <a:r>
              <a:rPr lang="en-US" sz="700" dirty="0">
                <a:latin typeface="Tahoma" charset="0"/>
                <a:ea typeface="Tahoma"/>
                <a:cs typeface="Tahoma"/>
              </a:rPr>
              <a:t>    </a:t>
            </a:r>
            <a:r>
              <a:rPr lang="en-US" sz="700" dirty="0" err="1">
                <a:latin typeface="Tahoma" charset="0"/>
                <a:ea typeface="Tahoma"/>
                <a:cs typeface="Tahoma"/>
              </a:rPr>
              <a:t>jal</a:t>
            </a:r>
            <a:r>
              <a:rPr lang="en-US" sz="700" dirty="0">
                <a:latin typeface="Tahoma" charset="0"/>
                <a:ea typeface="Tahoma"/>
                <a:cs typeface="Tahoma"/>
              </a:rPr>
              <a:t>      </a:t>
            </a:r>
            <a:r>
              <a:rPr lang="en-US" sz="700" dirty="0" err="1">
                <a:latin typeface="Tahoma" charset="0"/>
                <a:ea typeface="Tahoma"/>
                <a:cs typeface="Tahoma"/>
              </a:rPr>
              <a:t>tak</a:t>
            </a:r>
            <a:endParaRPr lang="en-US" sz="700" dirty="0">
              <a:latin typeface="Tahoma" charset="0"/>
              <a:ea typeface="Tahoma"/>
              <a:cs typeface="Tahoma"/>
            </a:endParaRPr>
          </a:p>
          <a:p>
            <a:pPr>
              <a:defRPr/>
            </a:pPr>
            <a:r>
              <a:rPr lang="en-US" sz="700" dirty="0">
                <a:latin typeface="Tahoma" charset="0"/>
                <a:ea typeface="Tahoma"/>
                <a:cs typeface="Tahoma"/>
              </a:rPr>
              <a:t>   move   $a0, $v0</a:t>
            </a:r>
          </a:p>
        </p:txBody>
      </p:sp>
      <p:sp>
        <p:nvSpPr>
          <p:cNvPr id="765971" name="Rectangle 19"/>
          <p:cNvSpPr>
            <a:spLocks noChangeArrowheads="1"/>
          </p:cNvSpPr>
          <p:nvPr/>
        </p:nvSpPr>
        <p:spPr bwMode="auto">
          <a:xfrm>
            <a:off x="242093" y="5745948"/>
            <a:ext cx="8024813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lvl="1">
              <a:lnSpc>
                <a:spcPct val="90000"/>
              </a:lnSpc>
            </a:pPr>
            <a:r>
              <a:rPr lang="en-US" sz="2000" b="0" dirty="0">
                <a:latin typeface="Tahoma" charset="0"/>
                <a:cs typeface="Tahoma" charset="0"/>
              </a:rPr>
              <a:t>Assembly:  A Symbolic LANGUAGE for representing strings of bits</a:t>
            </a:r>
          </a:p>
          <a:p>
            <a:pPr lvl="1">
              <a:lnSpc>
                <a:spcPct val="90000"/>
              </a:lnSpc>
            </a:pPr>
            <a:r>
              <a:rPr lang="en-US" sz="2000" b="0" dirty="0">
                <a:latin typeface="Tahoma" charset="0"/>
                <a:cs typeface="Tahoma" charset="0"/>
              </a:rPr>
              <a:t>Assembler:  A PROGRAM for translating Assembly Source to binary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97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46323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Tahoma" charset="0"/>
                <a:ea typeface="Tahoma"/>
              </a:rPr>
              <a:t>Assembly Source Language</a:t>
            </a: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80975" y="770360"/>
            <a:ext cx="8772525" cy="64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2000" b="0" dirty="0">
                <a:latin typeface="Tahoma" charset="0"/>
                <a:cs typeface="Tahoma" charset="0"/>
              </a:rPr>
              <a:t>An Assembly SOURCE FILE contains, in symbolic text, values of successive bytes to be loaded into memory... e.g.</a:t>
            </a:r>
          </a:p>
        </p:txBody>
      </p:sp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0" y="4527550"/>
            <a:ext cx="3033588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0" dirty="0">
                <a:latin typeface="Tahoma" charset="0"/>
                <a:cs typeface="Tahoma" charset="0"/>
              </a:rPr>
              <a:t>Resulting memory dump:</a:t>
            </a:r>
          </a:p>
        </p:txBody>
      </p:sp>
      <p:sp>
        <p:nvSpPr>
          <p:cNvPr id="21508" name="Text Box 5"/>
          <p:cNvSpPr txBox="1">
            <a:spLocks noChangeArrowheads="1"/>
          </p:cNvSpPr>
          <p:nvPr/>
        </p:nvSpPr>
        <p:spPr bwMode="auto">
          <a:xfrm>
            <a:off x="682625" y="1554495"/>
            <a:ext cx="239039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.data 0x10010000</a:t>
            </a:r>
          </a:p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.byte 1, 2, 3, 4</a:t>
            </a:r>
          </a:p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.byte 5, 6, 7, 8</a:t>
            </a:r>
          </a:p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.word 1, 2, 3, 4</a:t>
            </a:r>
          </a:p>
        </p:txBody>
      </p:sp>
      <p:sp>
        <p:nvSpPr>
          <p:cNvPr id="21509" name="Text Box 13"/>
          <p:cNvSpPr txBox="1">
            <a:spLocks noChangeArrowheads="1"/>
          </p:cNvSpPr>
          <p:nvPr/>
        </p:nvSpPr>
        <p:spPr bwMode="auto">
          <a:xfrm>
            <a:off x="304800" y="4943475"/>
            <a:ext cx="783740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nl-NL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[0x10010000]    0x04030201  0x08070605  0x00000001  0x00000002</a:t>
            </a:r>
          </a:p>
          <a:p>
            <a:r>
              <a:rPr lang="nl-NL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[0x10010010]    0x00000003  0x00000004  0x00000000  0x00000000</a:t>
            </a:r>
          </a:p>
        </p:txBody>
      </p:sp>
      <p:sp>
        <p:nvSpPr>
          <p:cNvPr id="21510" name="Rectangle 14"/>
          <p:cNvSpPr>
            <a:spLocks noChangeArrowheads="1"/>
          </p:cNvSpPr>
          <p:nvPr/>
        </p:nvSpPr>
        <p:spPr bwMode="auto">
          <a:xfrm>
            <a:off x="471488" y="6019800"/>
            <a:ext cx="8482012" cy="58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0" dirty="0">
                <a:latin typeface="Tahoma" charset="0"/>
                <a:cs typeface="Tahoma" charset="0"/>
              </a:rPr>
              <a:t>Notice the byte ordering. This MARS MIPS is </a:t>
            </a:r>
            <a:r>
              <a:rPr lang="ja-JP" altLang="en-US" sz="1800" b="0">
                <a:latin typeface="Tahoma" charset="0"/>
                <a:cs typeface="Tahoma" charset="0"/>
              </a:rPr>
              <a:t>“</a:t>
            </a:r>
            <a:r>
              <a:rPr lang="en-US" altLang="ja-JP" sz="1800" b="0" dirty="0">
                <a:latin typeface="Tahoma" charset="0"/>
                <a:cs typeface="Tahoma" charset="0"/>
              </a:rPr>
              <a:t>little-endian</a:t>
            </a:r>
            <a:r>
              <a:rPr lang="ja-JP" altLang="en-US" sz="1800" b="0">
                <a:latin typeface="Tahoma" charset="0"/>
                <a:cs typeface="Tahoma" charset="0"/>
              </a:rPr>
              <a:t>”</a:t>
            </a:r>
            <a:r>
              <a:rPr lang="en-US" altLang="ja-JP" sz="1800" b="0" dirty="0">
                <a:latin typeface="Tahoma" charset="0"/>
                <a:cs typeface="Tahoma" charset="0"/>
              </a:rPr>
              <a:t>  (The least significant byte of a word or half-word has the lowest address)</a:t>
            </a:r>
            <a:endParaRPr lang="en-US" sz="1800" b="0" dirty="0">
              <a:latin typeface="Tahoma" charset="0"/>
              <a:cs typeface="Tahoma" charset="0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3810000" y="1554495"/>
            <a:ext cx="428219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800" b="0" dirty="0">
                <a:latin typeface="Tahoma" charset="0"/>
                <a:cs typeface="Tahoma" charset="0"/>
              </a:rPr>
              <a:t>Specifies </a:t>
            </a:r>
            <a:r>
              <a:rPr lang="en-US" altLang="ja-JP" sz="1800" b="0" dirty="0">
                <a:latin typeface="Tahoma" charset="0"/>
                <a:cs typeface="Tahoma" charset="0"/>
              </a:rPr>
              <a:t>address for start of data below</a:t>
            </a:r>
          </a:p>
          <a:p>
            <a:r>
              <a:rPr lang="en-US" sz="1800" b="0" dirty="0">
                <a:latin typeface="Tahoma" charset="0"/>
                <a:cs typeface="Tahoma" charset="0"/>
              </a:rPr>
              <a:t>Four byte values</a:t>
            </a:r>
          </a:p>
          <a:p>
            <a:r>
              <a:rPr lang="en-US" sz="1800" b="0" dirty="0">
                <a:latin typeface="Tahoma" charset="0"/>
                <a:cs typeface="Tahoma" charset="0"/>
              </a:rPr>
              <a:t>Another four byte values</a:t>
            </a:r>
          </a:p>
          <a:p>
            <a:r>
              <a:rPr lang="en-US" sz="1800" b="0" dirty="0">
                <a:latin typeface="Tahoma" charset="0"/>
                <a:cs typeface="Tahoma" charset="0"/>
              </a:rPr>
              <a:t>Four word values (each is 4 bytes)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057E4F-B71E-A1EE-D437-C494771DEF4E}"/>
              </a:ext>
            </a:extLst>
          </p:cNvPr>
          <p:cNvCxnSpPr/>
          <p:nvPr/>
        </p:nvCxnSpPr>
        <p:spPr bwMode="auto">
          <a:xfrm flipH="1">
            <a:off x="2819400" y="2133600"/>
            <a:ext cx="76200" cy="28098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9AF205-87F5-C0EF-F5F7-41E75B37588B}"/>
              </a:ext>
            </a:extLst>
          </p:cNvPr>
          <p:cNvCxnSpPr>
            <a:cxnSpLocks/>
          </p:cNvCxnSpPr>
          <p:nvPr/>
        </p:nvCxnSpPr>
        <p:spPr bwMode="auto">
          <a:xfrm>
            <a:off x="1712913" y="2127553"/>
            <a:ext cx="1739775" cy="28159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9E7686-7FFE-5992-A74B-3FCC4ADF6BF2}"/>
              </a:ext>
            </a:extLst>
          </p:cNvPr>
          <p:cNvCxnSpPr>
            <a:cxnSpLocks/>
            <a:endCxn id="21509" idx="0"/>
          </p:cNvCxnSpPr>
          <p:nvPr/>
        </p:nvCxnSpPr>
        <p:spPr bwMode="auto">
          <a:xfrm>
            <a:off x="2897066" y="2312025"/>
            <a:ext cx="1326435" cy="26314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FEEC15-E6C0-87C8-2C2A-D2023BD3AFCD}"/>
              </a:ext>
            </a:extLst>
          </p:cNvPr>
          <p:cNvCxnSpPr>
            <a:cxnSpLocks/>
          </p:cNvCxnSpPr>
          <p:nvPr/>
        </p:nvCxnSpPr>
        <p:spPr bwMode="auto">
          <a:xfrm>
            <a:off x="1681450" y="2372881"/>
            <a:ext cx="3239051" cy="26197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134317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/>
      <p:bldP spid="21509" grpId="0"/>
      <p:bldP spid="215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46323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Tahoma" charset="0"/>
                <a:ea typeface="Tahoma"/>
              </a:rPr>
              <a:t>Assembly Source Language</a:t>
            </a: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80975" y="770360"/>
            <a:ext cx="8772525" cy="64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2000" b="0" dirty="0">
                <a:latin typeface="Tahoma" charset="0"/>
                <a:cs typeface="Tahoma" charset="0"/>
              </a:rPr>
              <a:t>An Assembly SOURCE FILE contains, in symbolic text, values of successive bytes to be loaded into memory... e.g.</a:t>
            </a:r>
          </a:p>
        </p:txBody>
      </p:sp>
      <p:sp>
        <p:nvSpPr>
          <p:cNvPr id="21508" name="Text Box 5"/>
          <p:cNvSpPr txBox="1">
            <a:spLocks noChangeArrowheads="1"/>
          </p:cNvSpPr>
          <p:nvPr/>
        </p:nvSpPr>
        <p:spPr bwMode="auto">
          <a:xfrm>
            <a:off x="682625" y="1554495"/>
            <a:ext cx="266611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.data 0x10010000</a:t>
            </a:r>
          </a:p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.byte 1, 2, 3, 4</a:t>
            </a:r>
          </a:p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.byte 5, 6, 7, 8</a:t>
            </a:r>
          </a:p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.word 1, 2, 3, 4</a:t>
            </a:r>
          </a:p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.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asciiz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"Comp 411"</a:t>
            </a:r>
          </a:p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.align 2</a:t>
            </a:r>
          </a:p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.word 0xfeedbeef</a:t>
            </a:r>
          </a:p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.text 0x00003000</a:t>
            </a:r>
          </a:p>
        </p:txBody>
      </p:sp>
      <p:sp>
        <p:nvSpPr>
          <p:cNvPr id="21509" name="Text Box 13"/>
          <p:cNvSpPr txBox="1">
            <a:spLocks noChangeArrowheads="1"/>
          </p:cNvSpPr>
          <p:nvPr/>
        </p:nvSpPr>
        <p:spPr bwMode="auto">
          <a:xfrm>
            <a:off x="304800" y="4943475"/>
            <a:ext cx="78374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nl-NL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[0x10010000]    0x04030201  0x08070605  0x00000001  0x00000002</a:t>
            </a:r>
          </a:p>
          <a:p>
            <a:r>
              <a:rPr lang="nl-NL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[0x10010010]    0x00000003  0x00000004  0x70</a:t>
            </a:r>
            <a:r>
              <a:rPr lang="nl-NL" sz="1600" dirty="0">
                <a:solidFill>
                  <a:srgbClr val="FFC000"/>
                </a:solidFill>
                <a:latin typeface="Courier New" charset="0"/>
                <a:cs typeface="Tahoma" charset="0"/>
              </a:rPr>
              <a:t>6d</a:t>
            </a:r>
            <a:r>
              <a:rPr lang="nl-NL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6f</a:t>
            </a:r>
            <a:r>
              <a:rPr lang="nl-NL" sz="1600" dirty="0">
                <a:solidFill>
                  <a:srgbClr val="7030A0"/>
                </a:solidFill>
                <a:latin typeface="Courier New" charset="0"/>
                <a:cs typeface="Tahoma" charset="0"/>
              </a:rPr>
              <a:t>43</a:t>
            </a:r>
            <a:r>
              <a:rPr lang="nl-NL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0x31</a:t>
            </a:r>
            <a:r>
              <a:rPr lang="nl-NL" sz="1600" dirty="0">
                <a:solidFill>
                  <a:schemeClr val="accent5">
                    <a:lumMod val="75000"/>
                  </a:schemeClr>
                </a:solidFill>
                <a:latin typeface="Courier New" charset="0"/>
                <a:cs typeface="Tahoma" charset="0"/>
              </a:rPr>
              <a:t>31</a:t>
            </a:r>
            <a:r>
              <a:rPr lang="nl-NL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34</a:t>
            </a:r>
            <a:r>
              <a:rPr lang="nl-NL" sz="1600" dirty="0">
                <a:solidFill>
                  <a:srgbClr val="C00000"/>
                </a:solidFill>
                <a:latin typeface="Courier New" charset="0"/>
                <a:cs typeface="Tahoma" charset="0"/>
              </a:rPr>
              <a:t>20</a:t>
            </a:r>
          </a:p>
          <a:p>
            <a:r>
              <a:rPr lang="nl-NL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[0x10010020]    0x00000000  0xfeedbeef  0x00000000  0x00000000</a:t>
            </a:r>
            <a:endParaRPr lang="en-US" sz="1600" dirty="0">
              <a:solidFill>
                <a:schemeClr val="accent2"/>
              </a:solidFill>
              <a:latin typeface="Courier New" charset="0"/>
              <a:cs typeface="Tahoma" charset="0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3810000" y="1554495"/>
            <a:ext cx="4482253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800" b="0" dirty="0">
                <a:latin typeface="Tahoma" charset="0"/>
                <a:cs typeface="Tahoma" charset="0"/>
              </a:rPr>
              <a:t>Specifies </a:t>
            </a:r>
            <a:r>
              <a:rPr lang="en-US" altLang="ja-JP" sz="1800" b="0" dirty="0">
                <a:latin typeface="Tahoma" charset="0"/>
                <a:cs typeface="Tahoma" charset="0"/>
              </a:rPr>
              <a:t>address for start of data below</a:t>
            </a:r>
          </a:p>
          <a:p>
            <a:r>
              <a:rPr lang="en-US" sz="1800" b="0" dirty="0">
                <a:latin typeface="Tahoma" charset="0"/>
                <a:cs typeface="Tahoma" charset="0"/>
              </a:rPr>
              <a:t>Four byte values</a:t>
            </a:r>
          </a:p>
          <a:p>
            <a:r>
              <a:rPr lang="en-US" sz="1800" b="0" dirty="0">
                <a:latin typeface="Tahoma" charset="0"/>
                <a:cs typeface="Tahoma" charset="0"/>
              </a:rPr>
              <a:t>Another four byte values</a:t>
            </a:r>
          </a:p>
          <a:p>
            <a:r>
              <a:rPr lang="en-US" sz="1800" b="0" dirty="0">
                <a:latin typeface="Tahoma" charset="0"/>
                <a:cs typeface="Tahoma" charset="0"/>
              </a:rPr>
              <a:t>Four word values (each is 4 bytes)</a:t>
            </a:r>
          </a:p>
          <a:p>
            <a:r>
              <a:rPr lang="en-US" sz="1800" b="0" dirty="0">
                <a:latin typeface="Tahoma" charset="0"/>
                <a:cs typeface="Tahoma" charset="0"/>
              </a:rPr>
              <a:t>A zero (NULL) terminated ASCII string</a:t>
            </a:r>
          </a:p>
          <a:p>
            <a:r>
              <a:rPr lang="en-US" sz="1800" b="0" dirty="0">
                <a:latin typeface="Tahoma" charset="0"/>
                <a:cs typeface="Tahoma" charset="0"/>
              </a:rPr>
              <a:t>Align to next multiple of 2</a:t>
            </a:r>
            <a:r>
              <a:rPr lang="en-US" sz="1800" b="0" baseline="30000" dirty="0">
                <a:latin typeface="Tahoma" charset="0"/>
                <a:cs typeface="Tahoma" charset="0"/>
              </a:rPr>
              <a:t>2</a:t>
            </a:r>
          </a:p>
          <a:p>
            <a:r>
              <a:rPr lang="en-US" sz="1800" b="0" dirty="0">
                <a:latin typeface="Tahoma" charset="0"/>
                <a:cs typeface="Tahoma" charset="0"/>
              </a:rPr>
              <a:t>A hex-encoded word value</a:t>
            </a:r>
          </a:p>
          <a:p>
            <a:r>
              <a:rPr lang="en-US" sz="1800" b="0" dirty="0">
                <a:latin typeface="Tahoma" charset="0"/>
                <a:cs typeface="Tahoma" charset="0"/>
              </a:rPr>
              <a:t>Specifies address for start of program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C16AAD-BCAB-1840-3918-1622CD4609CA}"/>
              </a:ext>
            </a:extLst>
          </p:cNvPr>
          <p:cNvSpPr txBox="1"/>
          <p:nvPr/>
        </p:nvSpPr>
        <p:spPr>
          <a:xfrm>
            <a:off x="2209800" y="4140053"/>
            <a:ext cx="421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0" dirty="0"/>
              <a:t>Comp 411	</a:t>
            </a:r>
            <a:r>
              <a:rPr lang="en-US" sz="1800" b="0" dirty="0">
                <a:sym typeface="Wingdings" pitchFamily="2" charset="2"/>
              </a:rPr>
              <a:t> </a:t>
            </a:r>
            <a:r>
              <a:rPr lang="en-US" sz="1800" b="0" dirty="0">
                <a:solidFill>
                  <a:srgbClr val="7030A0"/>
                </a:solidFill>
                <a:sym typeface="Wingdings" pitchFamily="2" charset="2"/>
              </a:rPr>
              <a:t>43</a:t>
            </a:r>
            <a:r>
              <a:rPr lang="en-US" sz="1800" b="0" dirty="0">
                <a:sym typeface="Wingdings" pitchFamily="2" charset="2"/>
              </a:rPr>
              <a:t>6f</a:t>
            </a:r>
            <a:r>
              <a:rPr lang="en-US" sz="1800" b="0" dirty="0">
                <a:solidFill>
                  <a:srgbClr val="FFC000"/>
                </a:solidFill>
                <a:sym typeface="Wingdings" pitchFamily="2" charset="2"/>
              </a:rPr>
              <a:t>6d</a:t>
            </a:r>
            <a:r>
              <a:rPr lang="en-US" sz="1800" b="0" dirty="0">
                <a:sym typeface="Wingdings" pitchFamily="2" charset="2"/>
              </a:rPr>
              <a:t>70 </a:t>
            </a:r>
            <a:r>
              <a:rPr lang="en-US" sz="1800" b="0" dirty="0">
                <a:solidFill>
                  <a:srgbClr val="C00000"/>
                </a:solidFill>
                <a:sym typeface="Wingdings" pitchFamily="2" charset="2"/>
              </a:rPr>
              <a:t>20</a:t>
            </a:r>
            <a:r>
              <a:rPr lang="en-US" sz="1800" b="0" dirty="0">
                <a:sym typeface="Wingdings" pitchFamily="2" charset="2"/>
              </a:rPr>
              <a:t>34</a:t>
            </a:r>
            <a:r>
              <a:rPr lang="en-US" sz="1800" b="0" dirty="0">
                <a:solidFill>
                  <a:schemeClr val="accent5">
                    <a:lumMod val="75000"/>
                  </a:schemeClr>
                </a:solidFill>
                <a:sym typeface="Wingdings" pitchFamily="2" charset="2"/>
              </a:rPr>
              <a:t>31</a:t>
            </a:r>
            <a:r>
              <a:rPr lang="en-US" sz="1800" b="0" dirty="0">
                <a:sym typeface="Wingdings" pitchFamily="2" charset="2"/>
              </a:rPr>
              <a:t>31</a:t>
            </a:r>
            <a:endParaRPr lang="en-US" sz="1800" b="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82F4-F19A-7FAE-9FD3-1E363F468D1A}"/>
              </a:ext>
            </a:extLst>
          </p:cNvPr>
          <p:cNvCxnSpPr/>
          <p:nvPr/>
        </p:nvCxnSpPr>
        <p:spPr bwMode="auto">
          <a:xfrm>
            <a:off x="4495800" y="4509385"/>
            <a:ext cx="838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1245FF-3803-8510-91BE-20D749D92491}"/>
              </a:ext>
            </a:extLst>
          </p:cNvPr>
          <p:cNvCxnSpPr>
            <a:cxnSpLocks/>
          </p:cNvCxnSpPr>
          <p:nvPr/>
        </p:nvCxnSpPr>
        <p:spPr bwMode="auto">
          <a:xfrm>
            <a:off x="5638800" y="4514521"/>
            <a:ext cx="73838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F84E931-A5EF-2ECD-4DEE-76C92EB86200}"/>
              </a:ext>
            </a:extLst>
          </p:cNvPr>
          <p:cNvSpPr txBox="1"/>
          <p:nvPr/>
        </p:nvSpPr>
        <p:spPr>
          <a:xfrm>
            <a:off x="3628574" y="3796363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0" dirty="0"/>
              <a:t>space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41556826-29DC-7CAB-BEE7-9E2345DC7683}"/>
              </a:ext>
            </a:extLst>
          </p:cNvPr>
          <p:cNvSpPr/>
          <p:nvPr/>
        </p:nvSpPr>
        <p:spPr bwMode="auto">
          <a:xfrm>
            <a:off x="3073707" y="4450814"/>
            <a:ext cx="2793694" cy="517793"/>
          </a:xfrm>
          <a:custGeom>
            <a:avLst/>
            <a:gdLst>
              <a:gd name="connsiteX0" fmla="*/ 0 w 2985571"/>
              <a:gd name="connsiteY0" fmla="*/ 0 h 517793"/>
              <a:gd name="connsiteX1" fmla="*/ 0 w 2985571"/>
              <a:gd name="connsiteY1" fmla="*/ 0 h 517793"/>
              <a:gd name="connsiteX2" fmla="*/ 77118 w 2985571"/>
              <a:gd name="connsiteY2" fmla="*/ 77119 h 517793"/>
              <a:gd name="connsiteX3" fmla="*/ 121186 w 2985571"/>
              <a:gd name="connsiteY3" fmla="*/ 110169 h 517793"/>
              <a:gd name="connsiteX4" fmla="*/ 275422 w 2985571"/>
              <a:gd name="connsiteY4" fmla="*/ 209321 h 517793"/>
              <a:gd name="connsiteX5" fmla="*/ 363557 w 2985571"/>
              <a:gd name="connsiteY5" fmla="*/ 264405 h 517793"/>
              <a:gd name="connsiteX6" fmla="*/ 683046 w 2985571"/>
              <a:gd name="connsiteY6" fmla="*/ 385591 h 517793"/>
              <a:gd name="connsiteX7" fmla="*/ 1035586 w 2985571"/>
              <a:gd name="connsiteY7" fmla="*/ 462709 h 517793"/>
              <a:gd name="connsiteX8" fmla="*/ 1145754 w 2985571"/>
              <a:gd name="connsiteY8" fmla="*/ 484743 h 517793"/>
              <a:gd name="connsiteX9" fmla="*/ 1553378 w 2985571"/>
              <a:gd name="connsiteY9" fmla="*/ 506776 h 517793"/>
              <a:gd name="connsiteX10" fmla="*/ 1718631 w 2985571"/>
              <a:gd name="connsiteY10" fmla="*/ 517793 h 517793"/>
              <a:gd name="connsiteX11" fmla="*/ 1817783 w 2985571"/>
              <a:gd name="connsiteY11" fmla="*/ 506776 h 517793"/>
              <a:gd name="connsiteX12" fmla="*/ 2324559 w 2985571"/>
              <a:gd name="connsiteY12" fmla="*/ 495759 h 517793"/>
              <a:gd name="connsiteX13" fmla="*/ 2390660 w 2985571"/>
              <a:gd name="connsiteY13" fmla="*/ 484743 h 517793"/>
              <a:gd name="connsiteX14" fmla="*/ 2544896 w 2985571"/>
              <a:gd name="connsiteY14" fmla="*/ 462709 h 517793"/>
              <a:gd name="connsiteX15" fmla="*/ 2622014 w 2985571"/>
              <a:gd name="connsiteY15" fmla="*/ 440675 h 517793"/>
              <a:gd name="connsiteX16" fmla="*/ 2688116 w 2985571"/>
              <a:gd name="connsiteY16" fmla="*/ 407625 h 517793"/>
              <a:gd name="connsiteX17" fmla="*/ 2743200 w 2985571"/>
              <a:gd name="connsiteY17" fmla="*/ 385591 h 517793"/>
              <a:gd name="connsiteX18" fmla="*/ 2842352 w 2985571"/>
              <a:gd name="connsiteY18" fmla="*/ 308473 h 517793"/>
              <a:gd name="connsiteX19" fmla="*/ 2919470 w 2985571"/>
              <a:gd name="connsiteY19" fmla="*/ 275422 h 517793"/>
              <a:gd name="connsiteX20" fmla="*/ 2963537 w 2985571"/>
              <a:gd name="connsiteY20" fmla="*/ 176270 h 517793"/>
              <a:gd name="connsiteX21" fmla="*/ 2985571 w 2985571"/>
              <a:gd name="connsiteY21" fmla="*/ 110169 h 517793"/>
              <a:gd name="connsiteX22" fmla="*/ 2974554 w 2985571"/>
              <a:gd name="connsiteY22" fmla="*/ 88135 h 51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985571" h="517793">
                <a:moveTo>
                  <a:pt x="0" y="0"/>
                </a:moveTo>
                <a:lnTo>
                  <a:pt x="0" y="0"/>
                </a:lnTo>
                <a:cubicBezTo>
                  <a:pt x="25706" y="25706"/>
                  <a:pt x="50218" y="52665"/>
                  <a:pt x="77118" y="77119"/>
                </a:cubicBezTo>
                <a:cubicBezTo>
                  <a:pt x="90704" y="89470"/>
                  <a:pt x="105908" y="99984"/>
                  <a:pt x="121186" y="110169"/>
                </a:cubicBezTo>
                <a:cubicBezTo>
                  <a:pt x="172040" y="144072"/>
                  <a:pt x="223858" y="176508"/>
                  <a:pt x="275422" y="209321"/>
                </a:cubicBezTo>
                <a:cubicBezTo>
                  <a:pt x="304650" y="227921"/>
                  <a:pt x="331899" y="250334"/>
                  <a:pt x="363557" y="264405"/>
                </a:cubicBezTo>
                <a:cubicBezTo>
                  <a:pt x="480594" y="316422"/>
                  <a:pt x="543077" y="347418"/>
                  <a:pt x="683046" y="385591"/>
                </a:cubicBezTo>
                <a:cubicBezTo>
                  <a:pt x="961023" y="461403"/>
                  <a:pt x="842092" y="443359"/>
                  <a:pt x="1035586" y="462709"/>
                </a:cubicBezTo>
                <a:cubicBezTo>
                  <a:pt x="1072309" y="470054"/>
                  <a:pt x="1108619" y="479899"/>
                  <a:pt x="1145754" y="484743"/>
                </a:cubicBezTo>
                <a:cubicBezTo>
                  <a:pt x="1241212" y="497194"/>
                  <a:pt x="1491158" y="503585"/>
                  <a:pt x="1553378" y="506776"/>
                </a:cubicBezTo>
                <a:cubicBezTo>
                  <a:pt x="1608512" y="509603"/>
                  <a:pt x="1663547" y="514121"/>
                  <a:pt x="1718631" y="517793"/>
                </a:cubicBezTo>
                <a:cubicBezTo>
                  <a:pt x="1751682" y="514121"/>
                  <a:pt x="1784551" y="507984"/>
                  <a:pt x="1817783" y="506776"/>
                </a:cubicBezTo>
                <a:cubicBezTo>
                  <a:pt x="1986637" y="500636"/>
                  <a:pt x="2155719" y="502253"/>
                  <a:pt x="2324559" y="495759"/>
                </a:cubicBezTo>
                <a:cubicBezTo>
                  <a:pt x="2346880" y="494901"/>
                  <a:pt x="2368570" y="488057"/>
                  <a:pt x="2390660" y="484743"/>
                </a:cubicBezTo>
                <a:cubicBezTo>
                  <a:pt x="2442019" y="477039"/>
                  <a:pt x="2494960" y="476977"/>
                  <a:pt x="2544896" y="462709"/>
                </a:cubicBezTo>
                <a:cubicBezTo>
                  <a:pt x="2570602" y="455364"/>
                  <a:pt x="2597061" y="450272"/>
                  <a:pt x="2622014" y="440675"/>
                </a:cubicBezTo>
                <a:cubicBezTo>
                  <a:pt x="2645007" y="431832"/>
                  <a:pt x="2665689" y="417819"/>
                  <a:pt x="2688116" y="407625"/>
                </a:cubicBezTo>
                <a:cubicBezTo>
                  <a:pt x="2706119" y="399442"/>
                  <a:pt x="2724839" y="392936"/>
                  <a:pt x="2743200" y="385591"/>
                </a:cubicBezTo>
                <a:cubicBezTo>
                  <a:pt x="2771717" y="357074"/>
                  <a:pt x="2802818" y="321651"/>
                  <a:pt x="2842352" y="308473"/>
                </a:cubicBezTo>
                <a:cubicBezTo>
                  <a:pt x="2890982" y="292262"/>
                  <a:pt x="2865015" y="302649"/>
                  <a:pt x="2919470" y="275422"/>
                </a:cubicBezTo>
                <a:cubicBezTo>
                  <a:pt x="2954388" y="223046"/>
                  <a:pt x="2937316" y="254935"/>
                  <a:pt x="2963537" y="176270"/>
                </a:cubicBezTo>
                <a:cubicBezTo>
                  <a:pt x="2963537" y="176269"/>
                  <a:pt x="2985571" y="110170"/>
                  <a:pt x="2985571" y="110169"/>
                </a:cubicBezTo>
                <a:lnTo>
                  <a:pt x="2974554" y="88135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sm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4DD4085-AFF8-9389-F05D-EE4227F52D10}"/>
              </a:ext>
            </a:extLst>
          </p:cNvPr>
          <p:cNvSpPr/>
          <p:nvPr/>
        </p:nvSpPr>
        <p:spPr bwMode="auto">
          <a:xfrm>
            <a:off x="2465365" y="4467534"/>
            <a:ext cx="2487635" cy="365760"/>
          </a:xfrm>
          <a:custGeom>
            <a:avLst/>
            <a:gdLst>
              <a:gd name="connsiteX0" fmla="*/ 0 w 2985571"/>
              <a:gd name="connsiteY0" fmla="*/ 0 h 517793"/>
              <a:gd name="connsiteX1" fmla="*/ 0 w 2985571"/>
              <a:gd name="connsiteY1" fmla="*/ 0 h 517793"/>
              <a:gd name="connsiteX2" fmla="*/ 77118 w 2985571"/>
              <a:gd name="connsiteY2" fmla="*/ 77119 h 517793"/>
              <a:gd name="connsiteX3" fmla="*/ 121186 w 2985571"/>
              <a:gd name="connsiteY3" fmla="*/ 110169 h 517793"/>
              <a:gd name="connsiteX4" fmla="*/ 275422 w 2985571"/>
              <a:gd name="connsiteY4" fmla="*/ 209321 h 517793"/>
              <a:gd name="connsiteX5" fmla="*/ 363557 w 2985571"/>
              <a:gd name="connsiteY5" fmla="*/ 264405 h 517793"/>
              <a:gd name="connsiteX6" fmla="*/ 683046 w 2985571"/>
              <a:gd name="connsiteY6" fmla="*/ 385591 h 517793"/>
              <a:gd name="connsiteX7" fmla="*/ 1035586 w 2985571"/>
              <a:gd name="connsiteY7" fmla="*/ 462709 h 517793"/>
              <a:gd name="connsiteX8" fmla="*/ 1145754 w 2985571"/>
              <a:gd name="connsiteY8" fmla="*/ 484743 h 517793"/>
              <a:gd name="connsiteX9" fmla="*/ 1553378 w 2985571"/>
              <a:gd name="connsiteY9" fmla="*/ 506776 h 517793"/>
              <a:gd name="connsiteX10" fmla="*/ 1718631 w 2985571"/>
              <a:gd name="connsiteY10" fmla="*/ 517793 h 517793"/>
              <a:gd name="connsiteX11" fmla="*/ 1817783 w 2985571"/>
              <a:gd name="connsiteY11" fmla="*/ 506776 h 517793"/>
              <a:gd name="connsiteX12" fmla="*/ 2324559 w 2985571"/>
              <a:gd name="connsiteY12" fmla="*/ 495759 h 517793"/>
              <a:gd name="connsiteX13" fmla="*/ 2390660 w 2985571"/>
              <a:gd name="connsiteY13" fmla="*/ 484743 h 517793"/>
              <a:gd name="connsiteX14" fmla="*/ 2544896 w 2985571"/>
              <a:gd name="connsiteY14" fmla="*/ 462709 h 517793"/>
              <a:gd name="connsiteX15" fmla="*/ 2622014 w 2985571"/>
              <a:gd name="connsiteY15" fmla="*/ 440675 h 517793"/>
              <a:gd name="connsiteX16" fmla="*/ 2688116 w 2985571"/>
              <a:gd name="connsiteY16" fmla="*/ 407625 h 517793"/>
              <a:gd name="connsiteX17" fmla="*/ 2743200 w 2985571"/>
              <a:gd name="connsiteY17" fmla="*/ 385591 h 517793"/>
              <a:gd name="connsiteX18" fmla="*/ 2842352 w 2985571"/>
              <a:gd name="connsiteY18" fmla="*/ 308473 h 517793"/>
              <a:gd name="connsiteX19" fmla="*/ 2919470 w 2985571"/>
              <a:gd name="connsiteY19" fmla="*/ 275422 h 517793"/>
              <a:gd name="connsiteX20" fmla="*/ 2963537 w 2985571"/>
              <a:gd name="connsiteY20" fmla="*/ 176270 h 517793"/>
              <a:gd name="connsiteX21" fmla="*/ 2985571 w 2985571"/>
              <a:gd name="connsiteY21" fmla="*/ 110169 h 517793"/>
              <a:gd name="connsiteX22" fmla="*/ 2974554 w 2985571"/>
              <a:gd name="connsiteY22" fmla="*/ 88135 h 51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985571" h="517793">
                <a:moveTo>
                  <a:pt x="0" y="0"/>
                </a:moveTo>
                <a:lnTo>
                  <a:pt x="0" y="0"/>
                </a:lnTo>
                <a:cubicBezTo>
                  <a:pt x="25706" y="25706"/>
                  <a:pt x="50218" y="52665"/>
                  <a:pt x="77118" y="77119"/>
                </a:cubicBezTo>
                <a:cubicBezTo>
                  <a:pt x="90704" y="89470"/>
                  <a:pt x="105908" y="99984"/>
                  <a:pt x="121186" y="110169"/>
                </a:cubicBezTo>
                <a:cubicBezTo>
                  <a:pt x="172040" y="144072"/>
                  <a:pt x="223858" y="176508"/>
                  <a:pt x="275422" y="209321"/>
                </a:cubicBezTo>
                <a:cubicBezTo>
                  <a:pt x="304650" y="227921"/>
                  <a:pt x="331899" y="250334"/>
                  <a:pt x="363557" y="264405"/>
                </a:cubicBezTo>
                <a:cubicBezTo>
                  <a:pt x="480594" y="316422"/>
                  <a:pt x="543077" y="347418"/>
                  <a:pt x="683046" y="385591"/>
                </a:cubicBezTo>
                <a:cubicBezTo>
                  <a:pt x="961023" y="461403"/>
                  <a:pt x="842092" y="443359"/>
                  <a:pt x="1035586" y="462709"/>
                </a:cubicBezTo>
                <a:cubicBezTo>
                  <a:pt x="1072309" y="470054"/>
                  <a:pt x="1108619" y="479899"/>
                  <a:pt x="1145754" y="484743"/>
                </a:cubicBezTo>
                <a:cubicBezTo>
                  <a:pt x="1241212" y="497194"/>
                  <a:pt x="1491158" y="503585"/>
                  <a:pt x="1553378" y="506776"/>
                </a:cubicBezTo>
                <a:cubicBezTo>
                  <a:pt x="1608512" y="509603"/>
                  <a:pt x="1663547" y="514121"/>
                  <a:pt x="1718631" y="517793"/>
                </a:cubicBezTo>
                <a:cubicBezTo>
                  <a:pt x="1751682" y="514121"/>
                  <a:pt x="1784551" y="507984"/>
                  <a:pt x="1817783" y="506776"/>
                </a:cubicBezTo>
                <a:cubicBezTo>
                  <a:pt x="1986637" y="500636"/>
                  <a:pt x="2155719" y="502253"/>
                  <a:pt x="2324559" y="495759"/>
                </a:cubicBezTo>
                <a:cubicBezTo>
                  <a:pt x="2346880" y="494901"/>
                  <a:pt x="2368570" y="488057"/>
                  <a:pt x="2390660" y="484743"/>
                </a:cubicBezTo>
                <a:cubicBezTo>
                  <a:pt x="2442019" y="477039"/>
                  <a:pt x="2494960" y="476977"/>
                  <a:pt x="2544896" y="462709"/>
                </a:cubicBezTo>
                <a:cubicBezTo>
                  <a:pt x="2570602" y="455364"/>
                  <a:pt x="2597061" y="450272"/>
                  <a:pt x="2622014" y="440675"/>
                </a:cubicBezTo>
                <a:cubicBezTo>
                  <a:pt x="2645007" y="431832"/>
                  <a:pt x="2665689" y="417819"/>
                  <a:pt x="2688116" y="407625"/>
                </a:cubicBezTo>
                <a:cubicBezTo>
                  <a:pt x="2706119" y="399442"/>
                  <a:pt x="2724839" y="392936"/>
                  <a:pt x="2743200" y="385591"/>
                </a:cubicBezTo>
                <a:cubicBezTo>
                  <a:pt x="2771717" y="357074"/>
                  <a:pt x="2802818" y="321651"/>
                  <a:pt x="2842352" y="308473"/>
                </a:cubicBezTo>
                <a:cubicBezTo>
                  <a:pt x="2890982" y="292262"/>
                  <a:pt x="2865015" y="302649"/>
                  <a:pt x="2919470" y="275422"/>
                </a:cubicBezTo>
                <a:cubicBezTo>
                  <a:pt x="2954388" y="223046"/>
                  <a:pt x="2937316" y="254935"/>
                  <a:pt x="2963537" y="176270"/>
                </a:cubicBezTo>
                <a:cubicBezTo>
                  <a:pt x="2963537" y="176269"/>
                  <a:pt x="2985571" y="110170"/>
                  <a:pt x="2985571" y="110169"/>
                </a:cubicBezTo>
                <a:lnTo>
                  <a:pt x="2974554" y="88135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stealth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D046472-643F-06D1-65EE-297D26F962A5}"/>
              </a:ext>
            </a:extLst>
          </p:cNvPr>
          <p:cNvSpPr/>
          <p:nvPr/>
        </p:nvSpPr>
        <p:spPr bwMode="auto">
          <a:xfrm>
            <a:off x="4219460" y="3944039"/>
            <a:ext cx="1244906" cy="253388"/>
          </a:xfrm>
          <a:custGeom>
            <a:avLst/>
            <a:gdLst>
              <a:gd name="connsiteX0" fmla="*/ 0 w 1244906"/>
              <a:gd name="connsiteY0" fmla="*/ 0 h 253388"/>
              <a:gd name="connsiteX1" fmla="*/ 0 w 1244906"/>
              <a:gd name="connsiteY1" fmla="*/ 0 h 253388"/>
              <a:gd name="connsiteX2" fmla="*/ 308473 w 1244906"/>
              <a:gd name="connsiteY2" fmla="*/ 0 h 253388"/>
              <a:gd name="connsiteX3" fmla="*/ 517793 w 1244906"/>
              <a:gd name="connsiteY3" fmla="*/ 11016 h 253388"/>
              <a:gd name="connsiteX4" fmla="*/ 705080 w 1244906"/>
              <a:gd name="connsiteY4" fmla="*/ 33050 h 253388"/>
              <a:gd name="connsiteX5" fmla="*/ 771181 w 1244906"/>
              <a:gd name="connsiteY5" fmla="*/ 44067 h 253388"/>
              <a:gd name="connsiteX6" fmla="*/ 870333 w 1244906"/>
              <a:gd name="connsiteY6" fmla="*/ 55084 h 253388"/>
              <a:gd name="connsiteX7" fmla="*/ 925417 w 1244906"/>
              <a:gd name="connsiteY7" fmla="*/ 66101 h 253388"/>
              <a:gd name="connsiteX8" fmla="*/ 991518 w 1244906"/>
              <a:gd name="connsiteY8" fmla="*/ 77118 h 253388"/>
              <a:gd name="connsiteX9" fmla="*/ 1024569 w 1244906"/>
              <a:gd name="connsiteY9" fmla="*/ 88134 h 253388"/>
              <a:gd name="connsiteX10" fmla="*/ 1101687 w 1244906"/>
              <a:gd name="connsiteY10" fmla="*/ 99151 h 253388"/>
              <a:gd name="connsiteX11" fmla="*/ 1167788 w 1244906"/>
              <a:gd name="connsiteY11" fmla="*/ 110168 h 253388"/>
              <a:gd name="connsiteX12" fmla="*/ 1200839 w 1244906"/>
              <a:gd name="connsiteY12" fmla="*/ 143219 h 253388"/>
              <a:gd name="connsiteX13" fmla="*/ 1244906 w 1244906"/>
              <a:gd name="connsiteY13" fmla="*/ 242371 h 253388"/>
              <a:gd name="connsiteX14" fmla="*/ 1244906 w 1244906"/>
              <a:gd name="connsiteY14" fmla="*/ 253388 h 253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4906" h="253388">
                <a:moveTo>
                  <a:pt x="0" y="0"/>
                </a:moveTo>
                <a:lnTo>
                  <a:pt x="0" y="0"/>
                </a:lnTo>
                <a:cubicBezTo>
                  <a:pt x="315037" y="26251"/>
                  <a:pt x="-77235" y="0"/>
                  <a:pt x="308473" y="0"/>
                </a:cubicBezTo>
                <a:cubicBezTo>
                  <a:pt x="378343" y="0"/>
                  <a:pt x="448020" y="7344"/>
                  <a:pt x="517793" y="11016"/>
                </a:cubicBezTo>
                <a:cubicBezTo>
                  <a:pt x="636202" y="34698"/>
                  <a:pt x="507072" y="11049"/>
                  <a:pt x="705080" y="33050"/>
                </a:cubicBezTo>
                <a:cubicBezTo>
                  <a:pt x="727281" y="35517"/>
                  <a:pt x="749039" y="41115"/>
                  <a:pt x="771181" y="44067"/>
                </a:cubicBezTo>
                <a:cubicBezTo>
                  <a:pt x="804143" y="48462"/>
                  <a:pt x="837413" y="50381"/>
                  <a:pt x="870333" y="55084"/>
                </a:cubicBezTo>
                <a:cubicBezTo>
                  <a:pt x="888870" y="57732"/>
                  <a:pt x="906994" y="62751"/>
                  <a:pt x="925417" y="66101"/>
                </a:cubicBezTo>
                <a:cubicBezTo>
                  <a:pt x="947394" y="70097"/>
                  <a:pt x="969712" y="72272"/>
                  <a:pt x="991518" y="77118"/>
                </a:cubicBezTo>
                <a:cubicBezTo>
                  <a:pt x="1002854" y="79637"/>
                  <a:pt x="1013182" y="85857"/>
                  <a:pt x="1024569" y="88134"/>
                </a:cubicBezTo>
                <a:cubicBezTo>
                  <a:pt x="1050032" y="93226"/>
                  <a:pt x="1076022" y="95202"/>
                  <a:pt x="1101687" y="99151"/>
                </a:cubicBezTo>
                <a:cubicBezTo>
                  <a:pt x="1123765" y="102548"/>
                  <a:pt x="1145754" y="106496"/>
                  <a:pt x="1167788" y="110168"/>
                </a:cubicBezTo>
                <a:cubicBezTo>
                  <a:pt x="1178805" y="121185"/>
                  <a:pt x="1190865" y="131250"/>
                  <a:pt x="1200839" y="143219"/>
                </a:cubicBezTo>
                <a:cubicBezTo>
                  <a:pt x="1220809" y="167183"/>
                  <a:pt x="1244906" y="213545"/>
                  <a:pt x="1244906" y="242371"/>
                </a:cubicBezTo>
                <a:lnTo>
                  <a:pt x="1244906" y="253388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7716E70-55E3-158C-CE18-31E5E139E897}"/>
              </a:ext>
            </a:extLst>
          </p:cNvPr>
          <p:cNvSpPr/>
          <p:nvPr/>
        </p:nvSpPr>
        <p:spPr bwMode="auto">
          <a:xfrm>
            <a:off x="2897436" y="3948941"/>
            <a:ext cx="771181" cy="248486"/>
          </a:xfrm>
          <a:custGeom>
            <a:avLst/>
            <a:gdLst>
              <a:gd name="connsiteX0" fmla="*/ 0 w 771181"/>
              <a:gd name="connsiteY0" fmla="*/ 248486 h 248486"/>
              <a:gd name="connsiteX1" fmla="*/ 0 w 771181"/>
              <a:gd name="connsiteY1" fmla="*/ 248486 h 248486"/>
              <a:gd name="connsiteX2" fmla="*/ 143219 w 771181"/>
              <a:gd name="connsiteY2" fmla="*/ 83232 h 248486"/>
              <a:gd name="connsiteX3" fmla="*/ 187287 w 771181"/>
              <a:gd name="connsiteY3" fmla="*/ 61199 h 248486"/>
              <a:gd name="connsiteX4" fmla="*/ 220337 w 771181"/>
              <a:gd name="connsiteY4" fmla="*/ 39165 h 248486"/>
              <a:gd name="connsiteX5" fmla="*/ 418641 w 771181"/>
              <a:gd name="connsiteY5" fmla="*/ 17131 h 248486"/>
              <a:gd name="connsiteX6" fmla="*/ 771181 w 771181"/>
              <a:gd name="connsiteY6" fmla="*/ 6114 h 24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1181" h="248486">
                <a:moveTo>
                  <a:pt x="0" y="248486"/>
                </a:moveTo>
                <a:lnTo>
                  <a:pt x="0" y="248486"/>
                </a:lnTo>
                <a:cubicBezTo>
                  <a:pt x="47740" y="193401"/>
                  <a:pt x="91676" y="134775"/>
                  <a:pt x="143219" y="83232"/>
                </a:cubicBezTo>
                <a:cubicBezTo>
                  <a:pt x="154832" y="71619"/>
                  <a:pt x="173028" y="69347"/>
                  <a:pt x="187287" y="61199"/>
                </a:cubicBezTo>
                <a:cubicBezTo>
                  <a:pt x="198783" y="54630"/>
                  <a:pt x="207940" y="43814"/>
                  <a:pt x="220337" y="39165"/>
                </a:cubicBezTo>
                <a:cubicBezTo>
                  <a:pt x="262467" y="23366"/>
                  <a:pt x="409931" y="17801"/>
                  <a:pt x="418641" y="17131"/>
                </a:cubicBezTo>
                <a:cubicBezTo>
                  <a:pt x="570951" y="-13332"/>
                  <a:pt x="455000" y="6114"/>
                  <a:pt x="771181" y="6114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9285DC-60C5-CB47-6C04-43A794AB8A0A}"/>
              </a:ext>
            </a:extLst>
          </p:cNvPr>
          <p:cNvSpPr txBox="1"/>
          <p:nvPr/>
        </p:nvSpPr>
        <p:spPr>
          <a:xfrm>
            <a:off x="1676400" y="5842407"/>
            <a:ext cx="6941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0" dirty="0"/>
              <a:t>These 0s are here because of </a:t>
            </a:r>
            <a:r>
              <a:rPr lang="en-US" sz="1600" b="0" dirty="0" err="1"/>
              <a:t>asciiz</a:t>
            </a:r>
            <a:r>
              <a:rPr lang="en-US" sz="1600" b="0" dirty="0"/>
              <a:t>!</a:t>
            </a:r>
          </a:p>
          <a:p>
            <a:r>
              <a:rPr lang="en-US" sz="1600" b="0" dirty="0"/>
              <a:t>ASCIIZ means that the string is terminated by the \0 (ASCII code 0) NUL character.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77EA53-2BC1-C64F-3774-AF098C1DC8F3}"/>
              </a:ext>
            </a:extLst>
          </p:cNvPr>
          <p:cNvSpPr txBox="1"/>
          <p:nvPr/>
        </p:nvSpPr>
        <p:spPr>
          <a:xfrm>
            <a:off x="1645186" y="6562965"/>
            <a:ext cx="5864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n-lt"/>
                <a:cs typeface="Tahoma" charset="0"/>
              </a:rPr>
              <a:t>Change n in </a:t>
            </a:r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.align n </a:t>
            </a:r>
            <a:r>
              <a:rPr lang="en-US" sz="1600" b="0" dirty="0">
                <a:latin typeface="+mn-lt"/>
                <a:cs typeface="Tahoma" charset="0"/>
              </a:rPr>
              <a:t>and see what happens in the memory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/>
      <p:bldP spid="11" grpId="0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Assembler Syntax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000" dirty="0">
                <a:latin typeface="Tahoma" charset="0"/>
                <a:ea typeface="Tahoma"/>
              </a:rPr>
              <a:t>Assembler DIRECTIVES = Keywords prefixed with </a:t>
            </a:r>
            <a:r>
              <a:rPr lang="ja-JP" altLang="en-US" sz="2000" dirty="0">
                <a:latin typeface="Tahoma" charset="0"/>
                <a:ea typeface="Tahoma"/>
              </a:rPr>
              <a:t>‘</a:t>
            </a:r>
            <a:r>
              <a:rPr lang="en-US" sz="2000" dirty="0">
                <a:latin typeface="Tahoma" charset="0"/>
                <a:ea typeface="Tahoma"/>
              </a:rPr>
              <a:t>.</a:t>
            </a:r>
            <a:r>
              <a:rPr lang="ja-JP" altLang="en-US" sz="2000">
                <a:latin typeface="Tahoma" charset="0"/>
                <a:ea typeface="Tahoma"/>
              </a:rPr>
              <a:t>’</a:t>
            </a:r>
            <a:endParaRPr lang="en-US" altLang="ja-JP" sz="2000" dirty="0">
              <a:latin typeface="Tahoma" charset="0"/>
              <a:ea typeface="Tahoma"/>
            </a:endParaRPr>
          </a:p>
          <a:p>
            <a:pPr>
              <a:defRPr/>
            </a:pPr>
            <a:endParaRPr lang="en-US" sz="2000" dirty="0">
              <a:latin typeface="Tahoma" charset="0"/>
              <a:ea typeface="Tahoma"/>
            </a:endParaRPr>
          </a:p>
          <a:p>
            <a:pPr lvl="1">
              <a:defRPr/>
            </a:pPr>
            <a:r>
              <a:rPr lang="en-US" sz="1800" dirty="0">
                <a:latin typeface="Tahoma" charset="0"/>
              </a:rPr>
              <a:t>Control the placement and interpretation of bytes in memory</a:t>
            </a:r>
          </a:p>
          <a:p>
            <a:pPr lvl="2">
              <a:buFont typeface="Wingdings" charset="0"/>
              <a:buNone/>
              <a:defRPr/>
            </a:pPr>
            <a:r>
              <a:rPr lang="en-US" sz="1600" dirty="0">
                <a:latin typeface="Tahoma" charset="0"/>
              </a:rPr>
              <a:t>	.data &lt;</a:t>
            </a:r>
            <a:r>
              <a:rPr lang="en-US" sz="1600" dirty="0" err="1">
                <a:latin typeface="Tahoma" charset="0"/>
              </a:rPr>
              <a:t>addr</a:t>
            </a:r>
            <a:r>
              <a:rPr lang="en-US" sz="1600" dirty="0">
                <a:latin typeface="Tahoma" charset="0"/>
              </a:rPr>
              <a:t>&gt;		Subsequent items are considered data</a:t>
            </a:r>
            <a:br>
              <a:rPr lang="en-US" sz="1600" dirty="0">
                <a:latin typeface="Tahoma" charset="0"/>
              </a:rPr>
            </a:br>
            <a:r>
              <a:rPr lang="en-US" sz="1600" dirty="0">
                <a:latin typeface="Tahoma" charset="0"/>
              </a:rPr>
              <a:t>.text &lt;</a:t>
            </a:r>
            <a:r>
              <a:rPr lang="en-US" sz="1600" dirty="0" err="1">
                <a:latin typeface="Tahoma" charset="0"/>
              </a:rPr>
              <a:t>addr</a:t>
            </a:r>
            <a:r>
              <a:rPr lang="en-US" sz="1600" dirty="0">
                <a:latin typeface="Tahoma" charset="0"/>
              </a:rPr>
              <a:t>&gt;		Subsequent items are considered instructions</a:t>
            </a:r>
            <a:br>
              <a:rPr lang="en-US" sz="1600" dirty="0">
                <a:latin typeface="Tahoma" charset="0"/>
              </a:rPr>
            </a:br>
            <a:r>
              <a:rPr lang="en-US" sz="1600" dirty="0">
                <a:latin typeface="Tahoma" charset="0"/>
              </a:rPr>
              <a:t>.align N			Skip to next address multiple of 2</a:t>
            </a:r>
            <a:r>
              <a:rPr lang="en-US" sz="1600" baseline="30000" dirty="0">
                <a:latin typeface="Tahoma" charset="0"/>
              </a:rPr>
              <a:t>N</a:t>
            </a:r>
          </a:p>
          <a:p>
            <a:pPr lvl="2">
              <a:buFont typeface="Wingdings" charset="0"/>
              <a:buNone/>
              <a:defRPr/>
            </a:pPr>
            <a:endParaRPr lang="en-US" sz="1600" baseline="30000" dirty="0">
              <a:latin typeface="Tahoma" charset="0"/>
            </a:endParaRPr>
          </a:p>
          <a:p>
            <a:pPr lvl="1">
              <a:defRPr/>
            </a:pPr>
            <a:r>
              <a:rPr lang="en-US" sz="1800" dirty="0">
                <a:latin typeface="Tahoma" charset="0"/>
              </a:rPr>
              <a:t>Allocate Storage</a:t>
            </a:r>
          </a:p>
          <a:p>
            <a:pPr lvl="2">
              <a:buFont typeface="Wingdings" charset="0"/>
              <a:buNone/>
              <a:defRPr/>
            </a:pPr>
            <a:r>
              <a:rPr lang="en-US" sz="1600" dirty="0">
                <a:latin typeface="Tahoma" charset="0"/>
              </a:rPr>
              <a:t>	.byte b</a:t>
            </a:r>
            <a:r>
              <a:rPr lang="en-US" sz="1600" baseline="-25000" dirty="0">
                <a:latin typeface="Tahoma" charset="0"/>
              </a:rPr>
              <a:t>1</a:t>
            </a:r>
            <a:r>
              <a:rPr lang="en-US" sz="1600" dirty="0">
                <a:latin typeface="Tahoma" charset="0"/>
              </a:rPr>
              <a:t>, b</a:t>
            </a:r>
            <a:r>
              <a:rPr lang="en-US" sz="1600" baseline="-25000" dirty="0">
                <a:latin typeface="Tahoma" charset="0"/>
              </a:rPr>
              <a:t>2</a:t>
            </a:r>
            <a:r>
              <a:rPr lang="en-US" sz="1600" dirty="0">
                <a:latin typeface="Tahoma" charset="0"/>
              </a:rPr>
              <a:t>, …, b</a:t>
            </a:r>
            <a:r>
              <a:rPr lang="en-US" sz="1600" baseline="-25000" dirty="0">
                <a:latin typeface="Tahoma" charset="0"/>
              </a:rPr>
              <a:t>n</a:t>
            </a:r>
            <a:r>
              <a:rPr lang="en-US" sz="1600" dirty="0">
                <a:latin typeface="Tahoma" charset="0"/>
              </a:rPr>
              <a:t> 		Store a sequence of bytes (8-bits)</a:t>
            </a:r>
            <a:br>
              <a:rPr lang="en-US" sz="1600" dirty="0">
                <a:latin typeface="Tahoma" charset="0"/>
              </a:rPr>
            </a:br>
            <a:r>
              <a:rPr lang="en-US" sz="1600" dirty="0">
                <a:latin typeface="Tahoma" charset="0"/>
              </a:rPr>
              <a:t>.half  h</a:t>
            </a:r>
            <a:r>
              <a:rPr lang="en-US" sz="1600" baseline="-25000" dirty="0">
                <a:latin typeface="Tahoma" charset="0"/>
              </a:rPr>
              <a:t>1</a:t>
            </a:r>
            <a:r>
              <a:rPr lang="en-US" sz="1600" dirty="0">
                <a:latin typeface="Tahoma" charset="0"/>
              </a:rPr>
              <a:t>, h</a:t>
            </a:r>
            <a:r>
              <a:rPr lang="en-US" sz="1600" baseline="-25000" dirty="0">
                <a:latin typeface="Tahoma" charset="0"/>
              </a:rPr>
              <a:t>2</a:t>
            </a:r>
            <a:r>
              <a:rPr lang="en-US" sz="1600" dirty="0">
                <a:latin typeface="Tahoma" charset="0"/>
              </a:rPr>
              <a:t>, …, </a:t>
            </a:r>
            <a:r>
              <a:rPr lang="en-US" sz="1600" dirty="0" err="1">
                <a:latin typeface="Tahoma" charset="0"/>
              </a:rPr>
              <a:t>h</a:t>
            </a:r>
            <a:r>
              <a:rPr lang="en-US" sz="1600" baseline="-25000" dirty="0" err="1">
                <a:latin typeface="Tahoma" charset="0"/>
              </a:rPr>
              <a:t>n</a:t>
            </a:r>
            <a:r>
              <a:rPr lang="en-US" sz="1600" dirty="0">
                <a:latin typeface="Tahoma" charset="0"/>
              </a:rPr>
              <a:t> 		Store a sequence of half-words (16-bits)</a:t>
            </a:r>
            <a:br>
              <a:rPr lang="en-US" sz="1600" dirty="0">
                <a:latin typeface="Tahoma" charset="0"/>
              </a:rPr>
            </a:br>
            <a:r>
              <a:rPr lang="en-US" sz="1600" dirty="0">
                <a:latin typeface="Tahoma" charset="0"/>
              </a:rPr>
              <a:t>.word w</a:t>
            </a:r>
            <a:r>
              <a:rPr lang="en-US" sz="1600" baseline="-25000" dirty="0">
                <a:latin typeface="Tahoma" charset="0"/>
              </a:rPr>
              <a:t>1</a:t>
            </a:r>
            <a:r>
              <a:rPr lang="en-US" sz="1600" dirty="0">
                <a:latin typeface="Tahoma" charset="0"/>
              </a:rPr>
              <a:t>, w</a:t>
            </a:r>
            <a:r>
              <a:rPr lang="en-US" sz="1600" baseline="-25000" dirty="0">
                <a:latin typeface="Tahoma" charset="0"/>
              </a:rPr>
              <a:t>2</a:t>
            </a:r>
            <a:r>
              <a:rPr lang="en-US" sz="1600" dirty="0">
                <a:latin typeface="Tahoma" charset="0"/>
              </a:rPr>
              <a:t>, …, </a:t>
            </a:r>
            <a:r>
              <a:rPr lang="en-US" sz="1600" dirty="0" err="1">
                <a:latin typeface="Tahoma" charset="0"/>
              </a:rPr>
              <a:t>w</a:t>
            </a:r>
            <a:r>
              <a:rPr lang="en-US" sz="1600" baseline="-25000" dirty="0" err="1">
                <a:latin typeface="Tahoma" charset="0"/>
              </a:rPr>
              <a:t>n</a:t>
            </a:r>
            <a:r>
              <a:rPr lang="en-US" sz="1600" dirty="0">
                <a:latin typeface="Tahoma" charset="0"/>
              </a:rPr>
              <a:t> 	Store a sequence of words (32-bits)</a:t>
            </a:r>
            <a:br>
              <a:rPr lang="en-US" sz="1600" dirty="0">
                <a:latin typeface="Tahoma" charset="0"/>
              </a:rPr>
            </a:br>
            <a:r>
              <a:rPr lang="en-US" sz="1600" dirty="0">
                <a:latin typeface="Tahoma" charset="0"/>
              </a:rPr>
              <a:t>.ascii </a:t>
            </a:r>
            <a:r>
              <a:rPr lang="ja-JP" altLang="en-US" sz="1600" dirty="0">
                <a:latin typeface="Tahoma" charset="0"/>
              </a:rPr>
              <a:t>“</a:t>
            </a:r>
            <a:r>
              <a:rPr lang="en-US" sz="1600" dirty="0">
                <a:latin typeface="Tahoma" charset="0"/>
              </a:rPr>
              <a:t>string</a:t>
            </a:r>
            <a:r>
              <a:rPr lang="ja-JP" altLang="en-US" sz="1600" dirty="0">
                <a:latin typeface="Tahoma" charset="0"/>
              </a:rPr>
              <a:t>”</a:t>
            </a:r>
            <a:r>
              <a:rPr lang="en-US" sz="1600" dirty="0">
                <a:latin typeface="Tahoma" charset="0"/>
              </a:rPr>
              <a:t>		Stores a sequence of ASCII encoded bytes</a:t>
            </a:r>
            <a:br>
              <a:rPr lang="en-US" sz="1600" dirty="0">
                <a:latin typeface="Tahoma" charset="0"/>
              </a:rPr>
            </a:br>
            <a:r>
              <a:rPr lang="en-US" sz="1600" dirty="0">
                <a:latin typeface="Tahoma" charset="0"/>
              </a:rPr>
              <a:t>.</a:t>
            </a:r>
            <a:r>
              <a:rPr lang="en-US" sz="1600" dirty="0" err="1">
                <a:latin typeface="Tahoma" charset="0"/>
              </a:rPr>
              <a:t>asciiz</a:t>
            </a:r>
            <a:r>
              <a:rPr lang="en-US" sz="1600" dirty="0">
                <a:latin typeface="Tahoma" charset="0"/>
              </a:rPr>
              <a:t> </a:t>
            </a:r>
            <a:r>
              <a:rPr lang="ja-JP" altLang="en-US" sz="1600" dirty="0">
                <a:latin typeface="Tahoma" charset="0"/>
              </a:rPr>
              <a:t>“</a:t>
            </a:r>
            <a:r>
              <a:rPr lang="en-US" sz="1600" dirty="0">
                <a:latin typeface="Tahoma" charset="0"/>
              </a:rPr>
              <a:t>string</a:t>
            </a:r>
            <a:r>
              <a:rPr lang="ja-JP" altLang="en-US" sz="1600" dirty="0">
                <a:latin typeface="Tahoma" charset="0"/>
              </a:rPr>
              <a:t>”</a:t>
            </a:r>
            <a:r>
              <a:rPr lang="en-US" sz="1600" dirty="0">
                <a:latin typeface="Tahoma" charset="0"/>
              </a:rPr>
              <a:t>		Stores a zero-terminated string</a:t>
            </a:r>
            <a:br>
              <a:rPr lang="en-US" sz="1600" dirty="0">
                <a:latin typeface="Tahoma" charset="0"/>
              </a:rPr>
            </a:br>
            <a:r>
              <a:rPr lang="en-US" sz="1600" dirty="0">
                <a:latin typeface="Tahoma" charset="0"/>
              </a:rPr>
              <a:t>.space n			Allocates n successive bytes</a:t>
            </a:r>
          </a:p>
          <a:p>
            <a:pPr lvl="2">
              <a:buFont typeface="Wingdings" charset="0"/>
              <a:buNone/>
              <a:defRPr/>
            </a:pPr>
            <a:endParaRPr lang="en-US" sz="1600" dirty="0">
              <a:latin typeface="Tahoma" charset="0"/>
            </a:endParaRPr>
          </a:p>
          <a:p>
            <a:pPr lvl="1">
              <a:defRPr/>
            </a:pPr>
            <a:r>
              <a:rPr lang="en-US" sz="1800" dirty="0">
                <a:latin typeface="Tahoma" charset="0"/>
              </a:rPr>
              <a:t>Define scope</a:t>
            </a:r>
          </a:p>
          <a:p>
            <a:pPr lvl="2">
              <a:buFont typeface="Wingdings" charset="0"/>
              <a:buNone/>
              <a:defRPr/>
            </a:pPr>
            <a:r>
              <a:rPr lang="en-US" sz="1600" dirty="0">
                <a:latin typeface="Tahoma" charset="0"/>
              </a:rPr>
              <a:t>	.</a:t>
            </a:r>
            <a:r>
              <a:rPr lang="en-US" sz="1600" dirty="0" err="1">
                <a:latin typeface="Tahoma" charset="0"/>
              </a:rPr>
              <a:t>globl</a:t>
            </a:r>
            <a:r>
              <a:rPr lang="en-US" sz="1600" dirty="0">
                <a:latin typeface="Tahoma" charset="0"/>
              </a:rPr>
              <a:t> </a:t>
            </a:r>
            <a:r>
              <a:rPr lang="en-US" sz="1600" dirty="0" err="1">
                <a:latin typeface="Tahoma" charset="0"/>
              </a:rPr>
              <a:t>sym</a:t>
            </a:r>
            <a:r>
              <a:rPr lang="en-US" sz="1600" dirty="0">
                <a:latin typeface="Tahoma" charset="0"/>
              </a:rPr>
              <a:t> 		Declares symbol to be visible to other files </a:t>
            </a:r>
            <a:br>
              <a:rPr lang="en-US" sz="1600" dirty="0">
                <a:latin typeface="Tahoma" charset="0"/>
              </a:rPr>
            </a:br>
            <a:r>
              <a:rPr lang="en-US" sz="1600" dirty="0">
                <a:latin typeface="Tahoma" charset="0"/>
              </a:rPr>
              <a:t>.extern </a:t>
            </a:r>
            <a:r>
              <a:rPr lang="en-US" sz="1600" dirty="0" err="1">
                <a:latin typeface="Tahoma" charset="0"/>
              </a:rPr>
              <a:t>sym</a:t>
            </a:r>
            <a:r>
              <a:rPr lang="en-US" sz="1600" dirty="0">
                <a:latin typeface="Tahoma" charset="0"/>
              </a:rPr>
              <a:t> size		Sets size of symbol defined in another file</a:t>
            </a:r>
            <a:br>
              <a:rPr lang="en-US" sz="1600" dirty="0">
                <a:latin typeface="Tahoma" charset="0"/>
              </a:rPr>
            </a:br>
            <a:r>
              <a:rPr lang="en-US" sz="1600" dirty="0">
                <a:latin typeface="Tahoma" charset="0"/>
              </a:rPr>
              <a:t>			 (Also makes it directly addressable)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More Assembler Syntax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>
                <a:latin typeface="Tahoma" charset="0"/>
                <a:ea typeface="Tahoma"/>
              </a:rPr>
              <a:t>Assembler COMMENTS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All text following a </a:t>
            </a:r>
            <a:r>
              <a:rPr lang="ja-JP" altLang="en-US" sz="2000" dirty="0">
                <a:latin typeface="Tahoma" charset="0"/>
              </a:rPr>
              <a:t>‘</a:t>
            </a:r>
            <a:r>
              <a:rPr lang="en-US" sz="2000" dirty="0">
                <a:latin typeface="Tahoma" charset="0"/>
              </a:rPr>
              <a:t>#</a:t>
            </a:r>
            <a:r>
              <a:rPr lang="ja-JP" altLang="en-US" sz="2000" dirty="0">
                <a:latin typeface="Tahoma" charset="0"/>
              </a:rPr>
              <a:t>’</a:t>
            </a:r>
            <a:r>
              <a:rPr lang="en-US" sz="2000" dirty="0">
                <a:latin typeface="Tahoma" charset="0"/>
              </a:rPr>
              <a:t> (sharp) to the end of the line is ignored</a:t>
            </a:r>
          </a:p>
          <a:p>
            <a:pPr>
              <a:defRPr/>
            </a:pPr>
            <a:r>
              <a:rPr lang="en-US" sz="2400" dirty="0">
                <a:latin typeface="Tahoma" charset="0"/>
                <a:ea typeface="Tahoma"/>
              </a:rPr>
              <a:t>Assembler LABELS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Labels are symbols that represent memory addresses</a:t>
            </a:r>
          </a:p>
          <a:p>
            <a:pPr lvl="2">
              <a:defRPr/>
            </a:pPr>
            <a:r>
              <a:rPr lang="en-US" sz="1800" dirty="0">
                <a:latin typeface="Tahoma" charset="0"/>
              </a:rPr>
              <a:t>labels take on the values of the </a:t>
            </a:r>
            <a:r>
              <a:rPr lang="en-US" sz="1800" u="sng" dirty="0">
                <a:latin typeface="Tahoma" charset="0"/>
              </a:rPr>
              <a:t>address where they are declared</a:t>
            </a:r>
          </a:p>
          <a:p>
            <a:pPr lvl="2">
              <a:defRPr/>
            </a:pPr>
            <a:r>
              <a:rPr lang="en-US" sz="1800" dirty="0">
                <a:latin typeface="Tahoma" charset="0"/>
              </a:rPr>
              <a:t>labels can be for data as well as for instructions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Syntax:  &lt;</a:t>
            </a:r>
            <a:r>
              <a:rPr lang="en-US" sz="2000" dirty="0" err="1">
                <a:latin typeface="Tahoma" charset="0"/>
              </a:rPr>
              <a:t>start_of_line</a:t>
            </a:r>
            <a:r>
              <a:rPr lang="en-US" sz="2000" dirty="0">
                <a:latin typeface="Tahoma" charset="0"/>
              </a:rPr>
              <a:t>&gt;&lt;label&gt;&lt;colon&gt;</a:t>
            </a:r>
          </a:p>
          <a:p>
            <a:pPr lvl="2">
              <a:buFont typeface="Wingdings" charset="0"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Tahoma" charset="0"/>
              </a:rPr>
              <a:t>.data</a:t>
            </a:r>
          </a:p>
          <a:p>
            <a:pPr lvl="2">
              <a:buFont typeface="Wingdings" charset="0"/>
              <a:buNone/>
              <a:defRPr/>
            </a:pPr>
            <a:r>
              <a:rPr lang="en-US" sz="1800" dirty="0">
                <a:latin typeface="Tahoma" charset="0"/>
              </a:rPr>
              <a:t>item:	.word 1			# a data word</a:t>
            </a:r>
          </a:p>
          <a:p>
            <a:pPr lvl="2">
              <a:buFont typeface="Wingdings" charset="0"/>
              <a:buNone/>
              <a:defRPr/>
            </a:pPr>
            <a:endParaRPr lang="en-US" sz="1800" dirty="0">
              <a:latin typeface="Tahoma" charset="0"/>
            </a:endParaRPr>
          </a:p>
          <a:p>
            <a:pPr lvl="2">
              <a:buFont typeface="Wingdings" charset="0"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Tahoma" charset="0"/>
              </a:rPr>
              <a:t>.text</a:t>
            </a:r>
          </a:p>
          <a:p>
            <a:pPr lvl="2">
              <a:buFont typeface="Wingdings" charset="0"/>
              <a:buNone/>
              <a:defRPr/>
            </a:pPr>
            <a:r>
              <a:rPr lang="en-US" sz="1800" dirty="0">
                <a:latin typeface="Tahoma" charset="0"/>
              </a:rPr>
              <a:t>start:	add	$3, $4, $2 	# an instruction label</a:t>
            </a:r>
          </a:p>
          <a:p>
            <a:pPr lvl="2">
              <a:buFont typeface="Wingdings" charset="0"/>
              <a:buNone/>
              <a:defRPr/>
            </a:pPr>
            <a:r>
              <a:rPr lang="en-US" sz="1800" dirty="0">
                <a:latin typeface="Tahoma" charset="0"/>
              </a:rPr>
              <a:t>		</a:t>
            </a:r>
            <a:r>
              <a:rPr lang="en-US" sz="1800" dirty="0" err="1">
                <a:latin typeface="Tahoma" charset="0"/>
              </a:rPr>
              <a:t>sll</a:t>
            </a:r>
            <a:r>
              <a:rPr lang="en-US" sz="1800" dirty="0">
                <a:latin typeface="Tahoma" charset="0"/>
              </a:rPr>
              <a:t>	$3, $3, 8</a:t>
            </a:r>
            <a:br>
              <a:rPr lang="en-US" sz="1800" dirty="0">
                <a:latin typeface="Tahoma" charset="0"/>
              </a:rPr>
            </a:br>
            <a:r>
              <a:rPr lang="en-US" sz="1800" dirty="0">
                <a:latin typeface="Tahoma" charset="0"/>
              </a:rPr>
              <a:t>	</a:t>
            </a:r>
            <a:r>
              <a:rPr lang="en-US" sz="1800" dirty="0" err="1">
                <a:latin typeface="Tahoma" charset="0"/>
              </a:rPr>
              <a:t>andi</a:t>
            </a:r>
            <a:r>
              <a:rPr lang="en-US" sz="1800" dirty="0">
                <a:latin typeface="Tahoma" charset="0"/>
              </a:rPr>
              <a:t>	$3, $3, 0xff</a:t>
            </a:r>
          </a:p>
          <a:p>
            <a:pPr lvl="2">
              <a:buFont typeface="Wingdings" charset="0"/>
              <a:buNone/>
              <a:defRPr/>
            </a:pPr>
            <a:r>
              <a:rPr lang="en-US" sz="1800" dirty="0">
                <a:latin typeface="Tahoma" charset="0"/>
              </a:rPr>
              <a:t>		</a:t>
            </a:r>
            <a:r>
              <a:rPr lang="en-US" sz="1800" dirty="0" err="1">
                <a:latin typeface="Tahoma" charset="0"/>
              </a:rPr>
              <a:t>beq</a:t>
            </a:r>
            <a:r>
              <a:rPr lang="en-US" sz="1800" dirty="0">
                <a:latin typeface="Tahoma" charset="0"/>
              </a:rPr>
              <a:t>	..., ..., start</a:t>
            </a: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Tahoma"/>
              </a:rPr>
              <a:t>Even More Assembler Syntax</a:t>
            </a:r>
            <a:endParaRPr lang="en-US" dirty="0">
              <a:ea typeface="Tahoma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>
                <a:ea typeface="Tahoma"/>
              </a:rPr>
              <a:t>Assembler PREDEFINED SYMBOLS</a:t>
            </a:r>
          </a:p>
          <a:p>
            <a:pPr lvl="1">
              <a:defRPr/>
            </a:pPr>
            <a:r>
              <a:rPr lang="en-US" sz="2000" dirty="0"/>
              <a:t>Register names and aliases</a:t>
            </a:r>
          </a:p>
          <a:p>
            <a:pPr marL="914400" lvl="2" indent="0">
              <a:buFont typeface="Wingdings" charset="0"/>
              <a:buNone/>
              <a:defRPr/>
            </a:pPr>
            <a:r>
              <a:rPr lang="en-US" sz="1600" dirty="0">
                <a:latin typeface="Courier New"/>
                <a:cs typeface="Courier New"/>
              </a:rPr>
              <a:t>$0-$31, $zero, $v0-$v1, $a0-$a3, $t0-$t9, $s0-$s7, 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$at, $k0-$k1, $</a:t>
            </a:r>
            <a:r>
              <a:rPr lang="en-US" sz="1600" dirty="0" err="1">
                <a:latin typeface="Courier New"/>
                <a:cs typeface="Courier New"/>
              </a:rPr>
              <a:t>gp</a:t>
            </a:r>
            <a:r>
              <a:rPr lang="en-US" sz="1600" dirty="0">
                <a:latin typeface="Courier New"/>
                <a:cs typeface="Courier New"/>
              </a:rPr>
              <a:t>, $</a:t>
            </a:r>
            <a:r>
              <a:rPr lang="en-US" sz="1600" dirty="0" err="1">
                <a:latin typeface="Courier New"/>
                <a:cs typeface="Courier New"/>
              </a:rPr>
              <a:t>sp</a:t>
            </a:r>
            <a:r>
              <a:rPr lang="en-US" sz="1600" dirty="0">
                <a:latin typeface="Courier New"/>
                <a:cs typeface="Courier New"/>
              </a:rPr>
              <a:t>, $</a:t>
            </a:r>
            <a:r>
              <a:rPr lang="en-US" sz="1600" dirty="0" err="1">
                <a:latin typeface="Courier New"/>
                <a:cs typeface="Courier New"/>
              </a:rPr>
              <a:t>fp</a:t>
            </a:r>
            <a:r>
              <a:rPr lang="en-US" sz="1600" dirty="0">
                <a:latin typeface="Courier New"/>
                <a:cs typeface="Courier New"/>
              </a:rPr>
              <a:t>, $</a:t>
            </a:r>
            <a:r>
              <a:rPr lang="en-US" sz="1600" dirty="0" err="1">
                <a:latin typeface="Courier New"/>
                <a:cs typeface="Courier New"/>
              </a:rPr>
              <a:t>ra</a:t>
            </a:r>
            <a:endParaRPr lang="en-US" sz="1600" dirty="0">
              <a:latin typeface="Courier New"/>
              <a:cs typeface="Courier New"/>
            </a:endParaRPr>
          </a:p>
          <a:p>
            <a:pPr>
              <a:defRPr/>
            </a:pPr>
            <a:r>
              <a:rPr lang="en-US" sz="2400" dirty="0">
                <a:ea typeface="Tahoma"/>
              </a:rPr>
              <a:t>Assembler MNEMONICS</a:t>
            </a:r>
          </a:p>
          <a:p>
            <a:pPr lvl="1">
              <a:defRPr/>
            </a:pPr>
            <a:r>
              <a:rPr lang="en-US" sz="2000" dirty="0"/>
              <a:t>Symbolic representations of individual instructions</a:t>
            </a:r>
          </a:p>
          <a:p>
            <a:pPr marL="914400" lvl="2" indent="0">
              <a:buFont typeface="Wingdings" charset="0"/>
              <a:buNone/>
              <a:defRPr/>
            </a:pPr>
            <a:r>
              <a:rPr lang="en-US" sz="1600" dirty="0">
                <a:latin typeface="Courier New"/>
                <a:cs typeface="Courier New"/>
              </a:rPr>
              <a:t>add, </a:t>
            </a:r>
            <a:r>
              <a:rPr lang="en-US" sz="1600" dirty="0" err="1">
                <a:latin typeface="Courier New"/>
                <a:cs typeface="Courier New"/>
              </a:rPr>
              <a:t>addu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addi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addiu</a:t>
            </a:r>
            <a:r>
              <a:rPr lang="en-US" sz="1600" dirty="0">
                <a:latin typeface="Courier New"/>
                <a:cs typeface="Courier New"/>
              </a:rPr>
              <a:t>, sub, </a:t>
            </a:r>
            <a:r>
              <a:rPr lang="en-US" sz="1600" dirty="0" err="1">
                <a:latin typeface="Courier New"/>
                <a:cs typeface="Courier New"/>
              </a:rPr>
              <a:t>subu</a:t>
            </a:r>
            <a:r>
              <a:rPr lang="en-US" sz="1600" dirty="0">
                <a:latin typeface="Courier New"/>
                <a:cs typeface="Courier New"/>
              </a:rPr>
              <a:t>, and, </a:t>
            </a:r>
            <a:r>
              <a:rPr lang="en-US" sz="1600" dirty="0" err="1">
                <a:latin typeface="Courier New"/>
                <a:cs typeface="Courier New"/>
              </a:rPr>
              <a:t>andi</a:t>
            </a:r>
            <a:r>
              <a:rPr lang="en-US" sz="1600" dirty="0">
                <a:latin typeface="Courier New"/>
                <a:cs typeface="Courier New"/>
              </a:rPr>
              <a:t>, or, </a:t>
            </a:r>
            <a:r>
              <a:rPr lang="en-US" sz="1600" dirty="0" err="1">
                <a:latin typeface="Courier New"/>
                <a:cs typeface="Courier New"/>
              </a:rPr>
              <a:t>ori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xor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xori</a:t>
            </a:r>
            <a:r>
              <a:rPr lang="en-US" sz="1600" dirty="0">
                <a:latin typeface="Courier New"/>
                <a:cs typeface="Courier New"/>
              </a:rPr>
              <a:t>, nor, </a:t>
            </a:r>
            <a:r>
              <a:rPr lang="en-US" sz="1600" dirty="0" err="1">
                <a:latin typeface="Courier New"/>
                <a:cs typeface="Courier New"/>
              </a:rPr>
              <a:t>lui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sll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sllv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sra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srav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srl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srlv</a:t>
            </a:r>
            <a:r>
              <a:rPr lang="en-US" sz="1600" dirty="0">
                <a:latin typeface="Courier New"/>
                <a:cs typeface="Courier New"/>
              </a:rPr>
              <a:t>, div, </a:t>
            </a:r>
            <a:r>
              <a:rPr lang="en-US" sz="1600" dirty="0" err="1">
                <a:latin typeface="Courier New"/>
                <a:cs typeface="Courier New"/>
              </a:rPr>
              <a:t>divu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mult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multu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mfhi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mflo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mthi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mtlo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slt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sltu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slti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sltiu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beq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bgez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bgezal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bgtz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blez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bltzal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bltz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bne</a:t>
            </a:r>
            <a:r>
              <a:rPr lang="en-US" sz="1600" dirty="0">
                <a:latin typeface="Courier New"/>
                <a:cs typeface="Courier New"/>
              </a:rPr>
              <a:t>, j, </a:t>
            </a:r>
            <a:r>
              <a:rPr lang="en-US" sz="1600" dirty="0" err="1">
                <a:latin typeface="Courier New"/>
                <a:cs typeface="Courier New"/>
              </a:rPr>
              <a:t>jal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jalr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jr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lb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lbu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lh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lhu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lw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lwl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lwr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sb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sh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sw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swl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swr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rfe</a:t>
            </a:r>
            <a:endParaRPr lang="en-US" sz="1600" dirty="0">
              <a:latin typeface="Courier New"/>
              <a:cs typeface="Courier New"/>
            </a:endParaRPr>
          </a:p>
          <a:p>
            <a:pPr lvl="2">
              <a:defRPr/>
            </a:pPr>
            <a:r>
              <a:rPr lang="en-US" sz="1800" dirty="0"/>
              <a:t>not all	implemented in all MIPS versions</a:t>
            </a:r>
          </a:p>
          <a:p>
            <a:pPr lvl="1">
              <a:defRPr/>
            </a:pPr>
            <a:r>
              <a:rPr lang="en-US" sz="2000" i="1" u="sng" dirty="0"/>
              <a:t>Pseudo-instructions</a:t>
            </a:r>
            <a:r>
              <a:rPr lang="en-US" sz="2000" dirty="0"/>
              <a:t> (mnemonics that are not instructions)</a:t>
            </a:r>
          </a:p>
          <a:p>
            <a:pPr lvl="2">
              <a:defRPr/>
            </a:pPr>
            <a:r>
              <a:rPr lang="en-US" sz="1600" dirty="0">
                <a:latin typeface="Courier New"/>
                <a:cs typeface="Courier New"/>
              </a:rPr>
              <a:t>abs, </a:t>
            </a:r>
            <a:r>
              <a:rPr lang="en-US" sz="1600" dirty="0" err="1">
                <a:latin typeface="Courier New"/>
                <a:cs typeface="Courier New"/>
              </a:rPr>
              <a:t>mul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mulo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mulou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neg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negu</a:t>
            </a:r>
            <a:r>
              <a:rPr lang="en-US" sz="1600" dirty="0">
                <a:latin typeface="Courier New"/>
                <a:cs typeface="Courier New"/>
              </a:rPr>
              <a:t>, not, rem, </a:t>
            </a:r>
            <a:r>
              <a:rPr lang="en-US" sz="1600" dirty="0" err="1">
                <a:latin typeface="Courier New"/>
                <a:cs typeface="Courier New"/>
              </a:rPr>
              <a:t>remu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rol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ror</a:t>
            </a:r>
            <a:r>
              <a:rPr lang="en-US" sz="1600" dirty="0">
                <a:latin typeface="Courier New"/>
                <a:cs typeface="Courier New"/>
              </a:rPr>
              <a:t>, li, </a:t>
            </a:r>
            <a:r>
              <a:rPr lang="en-US" sz="1600" dirty="0" err="1">
                <a:latin typeface="Courier New"/>
                <a:cs typeface="Courier New"/>
              </a:rPr>
              <a:t>seq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sge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sgeu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sgt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sgtu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sle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sleu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sne</a:t>
            </a:r>
            <a:r>
              <a:rPr lang="en-US" sz="1600" dirty="0">
                <a:latin typeface="Courier New"/>
                <a:cs typeface="Courier New"/>
              </a:rPr>
              <a:t>, b, </a:t>
            </a:r>
            <a:r>
              <a:rPr lang="en-US" sz="1600" dirty="0" err="1">
                <a:latin typeface="Courier New"/>
                <a:cs typeface="Courier New"/>
              </a:rPr>
              <a:t>beqz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bge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bgeu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bgt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bgtu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ble</a:t>
            </a:r>
            <a:r>
              <a:rPr lang="en-US" sz="1600" dirty="0">
                <a:latin typeface="Courier New"/>
                <a:cs typeface="Courier New"/>
              </a:rPr>
              <a:t>, bleu, </a:t>
            </a:r>
            <a:r>
              <a:rPr lang="en-US" sz="1600" dirty="0" err="1">
                <a:latin typeface="Courier New"/>
                <a:cs typeface="Courier New"/>
              </a:rPr>
              <a:t>blt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bltu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bnez</a:t>
            </a:r>
            <a:r>
              <a:rPr lang="en-US" sz="1600" dirty="0">
                <a:latin typeface="Courier New"/>
                <a:cs typeface="Courier New"/>
              </a:rPr>
              <a:t>, la, </a:t>
            </a:r>
            <a:r>
              <a:rPr lang="en-US" sz="1600" dirty="0" err="1">
                <a:latin typeface="Courier New"/>
                <a:cs typeface="Courier New"/>
              </a:rPr>
              <a:t>ld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ulh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ulhu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ulw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sd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ush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usw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move,syscall</a:t>
            </a:r>
            <a:r>
              <a:rPr lang="en-US" sz="1600" dirty="0">
                <a:latin typeface="Courier New"/>
                <a:cs typeface="Courier New"/>
              </a:rPr>
              <a:t>, break, </a:t>
            </a:r>
            <a:r>
              <a:rPr lang="en-US" sz="1600" dirty="0" err="1">
                <a:latin typeface="Courier New"/>
                <a:cs typeface="Courier New"/>
              </a:rPr>
              <a:t>nop</a:t>
            </a:r>
            <a:r>
              <a:rPr lang="en-US" sz="1600" dirty="0">
                <a:latin typeface="Courier New"/>
                <a:cs typeface="Courier New"/>
              </a:rPr>
              <a:t>  </a:t>
            </a:r>
          </a:p>
          <a:p>
            <a:pPr lvl="2">
              <a:defRPr/>
            </a:pPr>
            <a:r>
              <a:rPr lang="en-US" sz="1800" dirty="0"/>
              <a:t>not real MIPS instructions; broken down by assembler into real ones</a:t>
            </a:r>
          </a:p>
          <a:p>
            <a:pPr lvl="2">
              <a:defRPr/>
            </a:pPr>
            <a:endParaRPr lang="en-US" sz="1800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080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A Simple Programming Task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effectLst/>
        </p:spPr>
        <p:txBody>
          <a:bodyPr/>
          <a:lstStyle/>
          <a:p>
            <a:pPr>
              <a:defRPr/>
            </a:pPr>
            <a:r>
              <a:rPr lang="en-US" sz="2400" dirty="0">
                <a:latin typeface="Tahoma" charset="0"/>
                <a:ea typeface="Tahoma"/>
              </a:rPr>
              <a:t>Add the numbers 0 to 4 …</a:t>
            </a:r>
          </a:p>
          <a:p>
            <a:pPr marL="230188" lvl="1" indent="0">
              <a:buNone/>
              <a:defRPr/>
            </a:pPr>
            <a:r>
              <a:rPr lang="en-US" sz="2000" dirty="0">
                <a:latin typeface="Tahoma" charset="0"/>
              </a:rPr>
              <a:t>			0 + 1 + 2 + 3 + 4 = 10</a:t>
            </a:r>
          </a:p>
          <a:p>
            <a:pPr>
              <a:defRPr/>
            </a:pPr>
            <a:r>
              <a:rPr lang="en-US" sz="2400" dirty="0">
                <a:latin typeface="Tahoma" charset="0"/>
                <a:ea typeface="Tahoma"/>
              </a:rPr>
              <a:t>Program in </a:t>
            </a:r>
            <a:r>
              <a:rPr lang="ja-JP" altLang="en-US" sz="2400" dirty="0">
                <a:latin typeface="Tahoma" charset="0"/>
                <a:ea typeface="Tahoma"/>
              </a:rPr>
              <a:t>“</a:t>
            </a:r>
            <a:r>
              <a:rPr lang="en-US" sz="2400" dirty="0">
                <a:latin typeface="Tahoma" charset="0"/>
                <a:ea typeface="Tahoma"/>
              </a:rPr>
              <a:t>C</a:t>
            </a:r>
            <a:r>
              <a:rPr lang="ja-JP" altLang="en-US" sz="2400" dirty="0">
                <a:latin typeface="Tahoma" charset="0"/>
                <a:ea typeface="Tahoma"/>
              </a:rPr>
              <a:t>”</a:t>
            </a:r>
            <a:r>
              <a:rPr lang="en-US" sz="2400" dirty="0">
                <a:latin typeface="Tahoma" charset="0"/>
                <a:ea typeface="Tahoma"/>
              </a:rPr>
              <a:t>:</a:t>
            </a: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defRPr/>
            </a:pPr>
            <a:r>
              <a:rPr lang="en-US" sz="2400" dirty="0">
                <a:latin typeface="Tahoma" charset="0"/>
                <a:ea typeface="Tahoma"/>
              </a:rPr>
              <a:t>Now let</a:t>
            </a:r>
            <a:r>
              <a:rPr lang="ja-JP" altLang="en-US" sz="2400" dirty="0">
                <a:latin typeface="Tahoma" charset="0"/>
                <a:ea typeface="Tahoma"/>
              </a:rPr>
              <a:t>’</a:t>
            </a:r>
            <a:r>
              <a:rPr lang="en-US" sz="2400" dirty="0">
                <a:latin typeface="Tahoma" charset="0"/>
                <a:ea typeface="Tahoma"/>
              </a:rPr>
              <a:t>s code it in ASSEMBLY</a:t>
            </a:r>
          </a:p>
          <a:p>
            <a:pPr>
              <a:buFontTx/>
              <a:buNone/>
              <a:defRPr/>
            </a:pPr>
            <a:endParaRPr lang="en-US" sz="2400" dirty="0">
              <a:latin typeface="Tahoma" charset="0"/>
              <a:ea typeface="Tahoma"/>
            </a:endParaRPr>
          </a:p>
        </p:txBody>
      </p:sp>
      <p:sp>
        <p:nvSpPr>
          <p:cNvPr id="29699" name="Text Box 4"/>
          <p:cNvSpPr txBox="1">
            <a:spLocks noChangeArrowheads="1"/>
          </p:cNvSpPr>
          <p:nvPr/>
        </p:nvSpPr>
        <p:spPr bwMode="auto">
          <a:xfrm>
            <a:off x="2133600" y="2274838"/>
            <a:ext cx="372409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000" dirty="0" err="1">
                <a:latin typeface="Courier New" charset="0"/>
                <a:cs typeface="Tahoma" charset="0"/>
              </a:rPr>
              <a:t>int</a:t>
            </a:r>
            <a:r>
              <a:rPr lang="en-US" sz="2000" dirty="0">
                <a:latin typeface="Courier New" charset="0"/>
                <a:cs typeface="Tahoma" charset="0"/>
              </a:rPr>
              <a:t> </a:t>
            </a:r>
            <a:r>
              <a:rPr lang="en-US" sz="2000" dirty="0" err="1">
                <a:latin typeface="Courier New" charset="0"/>
                <a:cs typeface="Tahoma" charset="0"/>
              </a:rPr>
              <a:t>i</a:t>
            </a:r>
            <a:r>
              <a:rPr lang="en-US" sz="2000" dirty="0">
                <a:latin typeface="Courier New" charset="0"/>
                <a:cs typeface="Tahoma" charset="0"/>
              </a:rPr>
              <a:t>, sum;</a:t>
            </a:r>
          </a:p>
          <a:p>
            <a:endParaRPr lang="en-US" sz="2000" dirty="0">
              <a:latin typeface="Courier New" charset="0"/>
              <a:cs typeface="Tahoma" charset="0"/>
            </a:endParaRPr>
          </a:p>
          <a:p>
            <a:r>
              <a:rPr lang="en-US" sz="2000" dirty="0">
                <a:latin typeface="Courier New" charset="0"/>
                <a:cs typeface="Tahoma" charset="0"/>
              </a:rPr>
              <a:t>main() {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sum = 0;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for (</a:t>
            </a:r>
            <a:r>
              <a:rPr lang="en-US" sz="2000" dirty="0" err="1">
                <a:latin typeface="Courier New" charset="0"/>
                <a:cs typeface="Tahoma" charset="0"/>
              </a:rPr>
              <a:t>i</a:t>
            </a:r>
            <a:r>
              <a:rPr lang="en-US" sz="2000" dirty="0">
                <a:latin typeface="Courier New" charset="0"/>
                <a:cs typeface="Tahoma" charset="0"/>
              </a:rPr>
              <a:t>=0; </a:t>
            </a:r>
            <a:r>
              <a:rPr lang="en-US" sz="2000" dirty="0" err="1">
                <a:latin typeface="Courier New" charset="0"/>
                <a:cs typeface="Tahoma" charset="0"/>
              </a:rPr>
              <a:t>i</a:t>
            </a:r>
            <a:r>
              <a:rPr lang="en-US" sz="2000" dirty="0">
                <a:latin typeface="Courier New" charset="0"/>
                <a:cs typeface="Tahoma" charset="0"/>
              </a:rPr>
              <a:t>&lt;5; </a:t>
            </a:r>
            <a:r>
              <a:rPr lang="en-US" sz="2000" dirty="0" err="1">
                <a:latin typeface="Courier New" charset="0"/>
                <a:cs typeface="Tahoma" charset="0"/>
              </a:rPr>
              <a:t>i</a:t>
            </a:r>
            <a:r>
              <a:rPr lang="en-US" sz="2000" dirty="0">
                <a:latin typeface="Courier New" charset="0"/>
                <a:cs typeface="Tahoma" charset="0"/>
              </a:rPr>
              <a:t>++)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        sum = sum + </a:t>
            </a:r>
            <a:r>
              <a:rPr lang="en-US" sz="2000" dirty="0" err="1">
                <a:latin typeface="Courier New" charset="0"/>
                <a:cs typeface="Tahoma" charset="0"/>
              </a:rPr>
              <a:t>i</a:t>
            </a:r>
            <a:r>
              <a:rPr lang="en-US" sz="2000" dirty="0">
                <a:latin typeface="Courier New" charset="0"/>
                <a:cs typeface="Tahoma" charset="0"/>
              </a:rPr>
              <a:t>;</a:t>
            </a:r>
          </a:p>
          <a:p>
            <a:r>
              <a:rPr lang="en-US" sz="2000" dirty="0">
                <a:latin typeface="Courier New" charset="0"/>
                <a:cs typeface="Tahoma" charset="0"/>
              </a:rPr>
              <a:t>}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MSC411theme">
  <a:themeElements>
    <a:clrScheme name="proposal 15">
      <a:dk1>
        <a:srgbClr val="000000"/>
      </a:dk1>
      <a:lt1>
        <a:srgbClr val="FFFFFF"/>
      </a:lt1>
      <a:dk2>
        <a:srgbClr val="FFFFFF"/>
      </a:dk2>
      <a:lt2>
        <a:srgbClr val="000000"/>
      </a:lt2>
      <a:accent1>
        <a:srgbClr val="A50021"/>
      </a:accent1>
      <a:accent2>
        <a:srgbClr val="009900"/>
      </a:accent2>
      <a:accent3>
        <a:srgbClr val="FFFFFF"/>
      </a:accent3>
      <a:accent4>
        <a:srgbClr val="000000"/>
      </a:accent4>
      <a:accent5>
        <a:srgbClr val="CFAAAB"/>
      </a:accent5>
      <a:accent6>
        <a:srgbClr val="008A00"/>
      </a:accent6>
      <a:hlink>
        <a:srgbClr val="003399"/>
      </a:hlink>
      <a:folHlink>
        <a:srgbClr val="DDDDDD"/>
      </a:folHlink>
    </a:clrScheme>
    <a:fontScheme name="proposal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600" b="0" dirty="0" err="1" smtClean="0"/>
        </a:defPPr>
      </a:lstStyle>
    </a:txDef>
  </a:objectDefaults>
  <a:extraClrSchemeLst>
    <a:extraClrScheme>
      <a:clrScheme name="proposal 1">
        <a:dk1>
          <a:srgbClr val="001932"/>
        </a:dk1>
        <a:lt1>
          <a:srgbClr val="FFFFFF"/>
        </a:lt1>
        <a:dk2>
          <a:srgbClr val="2181B7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BC1D8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6666FF"/>
        </a:hlink>
        <a:folHlink>
          <a:srgbClr val="1C6D9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2">
        <a:dk1>
          <a:srgbClr val="000000"/>
        </a:dk1>
        <a:lt1>
          <a:srgbClr val="FFFFFF"/>
        </a:lt1>
        <a:dk2>
          <a:srgbClr val="000066"/>
        </a:dk2>
        <a:lt2>
          <a:srgbClr val="969696"/>
        </a:lt2>
        <a:accent1>
          <a:srgbClr val="666699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B9B9E7"/>
        </a:accent6>
        <a:hlink>
          <a:srgbClr val="CC00C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4">
        <a:dk1>
          <a:srgbClr val="000000"/>
        </a:dk1>
        <a:lt1>
          <a:srgbClr val="FFFFCC"/>
        </a:lt1>
        <a:dk2>
          <a:srgbClr val="FF6600"/>
        </a:dk2>
        <a:lt2>
          <a:srgbClr val="333300"/>
        </a:lt2>
        <a:accent1>
          <a:srgbClr val="800000"/>
        </a:accent1>
        <a:accent2>
          <a:srgbClr val="CC6600"/>
        </a:accent2>
        <a:accent3>
          <a:srgbClr val="FFFFE2"/>
        </a:accent3>
        <a:accent4>
          <a:srgbClr val="000000"/>
        </a:accent4>
        <a:accent5>
          <a:srgbClr val="C0AAAA"/>
        </a:accent5>
        <a:accent6>
          <a:srgbClr val="B95C00"/>
        </a:accent6>
        <a:hlink>
          <a:srgbClr val="8080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5">
        <a:dk1>
          <a:srgbClr val="1C3956"/>
        </a:dk1>
        <a:lt1>
          <a:srgbClr val="FFFFFF"/>
        </a:lt1>
        <a:dk2>
          <a:srgbClr val="003366"/>
        </a:dk2>
        <a:lt2>
          <a:srgbClr val="DDDDDD"/>
        </a:lt2>
        <a:accent1>
          <a:srgbClr val="3D7CBB"/>
        </a:accent1>
        <a:accent2>
          <a:srgbClr val="00152A"/>
        </a:accent2>
        <a:accent3>
          <a:srgbClr val="AAADB8"/>
        </a:accent3>
        <a:accent4>
          <a:srgbClr val="DADADA"/>
        </a:accent4>
        <a:accent5>
          <a:srgbClr val="AFBFDA"/>
        </a:accent5>
        <a:accent6>
          <a:srgbClr val="001225"/>
        </a:accent6>
        <a:hlink>
          <a:srgbClr val="33CCCC"/>
        </a:hlink>
        <a:folHlink>
          <a:srgbClr val="96B9D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6">
        <a:dk1>
          <a:srgbClr val="000000"/>
        </a:dk1>
        <a:lt1>
          <a:srgbClr val="FFFFFF"/>
        </a:lt1>
        <a:dk2>
          <a:srgbClr val="440044"/>
        </a:dk2>
        <a:lt2>
          <a:srgbClr val="491D49"/>
        </a:lt2>
        <a:accent1>
          <a:srgbClr val="9D9DBD"/>
        </a:accent1>
        <a:accent2>
          <a:srgbClr val="14213C"/>
        </a:accent2>
        <a:accent3>
          <a:srgbClr val="FFFFFF"/>
        </a:accent3>
        <a:accent4>
          <a:srgbClr val="000000"/>
        </a:accent4>
        <a:accent5>
          <a:srgbClr val="CCCCDB"/>
        </a:accent5>
        <a:accent6>
          <a:srgbClr val="111D35"/>
        </a:accent6>
        <a:hlink>
          <a:srgbClr val="666699"/>
        </a:hlink>
        <a:folHlink>
          <a:srgbClr val="DBDBF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7">
        <a:dk1>
          <a:srgbClr val="000000"/>
        </a:dk1>
        <a:lt1>
          <a:srgbClr val="FFFFFF"/>
        </a:lt1>
        <a:dk2>
          <a:srgbClr val="000000"/>
        </a:dk2>
        <a:lt2>
          <a:srgbClr val="001A00"/>
        </a:lt2>
        <a:accent1>
          <a:srgbClr val="339966"/>
        </a:accent1>
        <a:accent2>
          <a:srgbClr val="003300"/>
        </a:accent2>
        <a:accent3>
          <a:srgbClr val="FFFFFF"/>
        </a:accent3>
        <a:accent4>
          <a:srgbClr val="000000"/>
        </a:accent4>
        <a:accent5>
          <a:srgbClr val="ADCAB8"/>
        </a:accent5>
        <a:accent6>
          <a:srgbClr val="002D00"/>
        </a:accent6>
        <a:hlink>
          <a:srgbClr val="FF9933"/>
        </a:hlink>
        <a:folHlink>
          <a:srgbClr val="AFE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8">
        <a:dk1>
          <a:srgbClr val="000000"/>
        </a:dk1>
        <a:lt1>
          <a:srgbClr val="FFFFFF"/>
        </a:lt1>
        <a:dk2>
          <a:srgbClr val="000000"/>
        </a:dk2>
        <a:lt2>
          <a:srgbClr val="FFCC00"/>
        </a:lt2>
        <a:accent1>
          <a:srgbClr val="FF9900"/>
        </a:accent1>
        <a:accent2>
          <a:srgbClr val="D60093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C20085"/>
        </a:accent6>
        <a:hlink>
          <a:srgbClr val="9966FF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9">
        <a:dk1>
          <a:srgbClr val="001932"/>
        </a:dk1>
        <a:lt1>
          <a:srgbClr val="FFFFFF"/>
        </a:lt1>
        <a:dk2>
          <a:srgbClr val="1A6690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BB8C6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FFCDC0"/>
        </a:hlink>
        <a:folHlink>
          <a:srgbClr val="16547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10">
        <a:dk1>
          <a:srgbClr val="000000"/>
        </a:dk1>
        <a:lt1>
          <a:srgbClr val="FFFFFF"/>
        </a:lt1>
        <a:dk2>
          <a:srgbClr val="114663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AB0B7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FFCDC0"/>
        </a:hlink>
        <a:folHlink>
          <a:srgbClr val="16547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11">
        <a:dk1>
          <a:srgbClr val="000000"/>
        </a:dk1>
        <a:lt1>
          <a:srgbClr val="FFFFFF"/>
        </a:lt1>
        <a:dk2>
          <a:srgbClr val="114663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AB0B7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FFBFAD"/>
        </a:hlink>
        <a:folHlink>
          <a:srgbClr val="0E36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12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1B0FF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19FE7"/>
        </a:accent6>
        <a:hlink>
          <a:srgbClr val="0033CC"/>
        </a:hlink>
        <a:folHlink>
          <a:srgbClr val="0E36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13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1B0FF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19FE7"/>
        </a:accent6>
        <a:hlink>
          <a:srgbClr val="003399"/>
        </a:hlink>
        <a:folHlink>
          <a:srgbClr val="0E36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1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1B0FF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19FE7"/>
        </a:accent6>
        <a:hlink>
          <a:srgbClr val="00339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15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8A00"/>
        </a:accent6>
        <a:hlink>
          <a:srgbClr val="00339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MSC411theme" id="{A8DC8898-F487-2142-8CAE-A5A6352B44BB}" vid="{0E22E8B4-3A19-5544-8CEE-F9F95383A378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CMSC411theme</Template>
  <TotalTime>9578</TotalTime>
  <Words>2304</Words>
  <Application>Microsoft Macintosh PowerPoint</Application>
  <PresentationFormat>On-screen Show (4:3)</PresentationFormat>
  <Paragraphs>281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Arial Narrow</vt:lpstr>
      <vt:lpstr>Comic Sans MS</vt:lpstr>
      <vt:lpstr>Courier New</vt:lpstr>
      <vt:lpstr>DomCasual</vt:lpstr>
      <vt:lpstr>Tahoma</vt:lpstr>
      <vt:lpstr>Tekton</vt:lpstr>
      <vt:lpstr>Times New Roman</vt:lpstr>
      <vt:lpstr>Wingdings</vt:lpstr>
      <vt:lpstr>Wingdings 2</vt:lpstr>
      <vt:lpstr>CMSC411theme</vt:lpstr>
      <vt:lpstr>  CMSC 411 – Lecture 9  Assembly &amp; Simulation </vt:lpstr>
      <vt:lpstr>Today</vt:lpstr>
      <vt:lpstr>What is an Assembler?</vt:lpstr>
      <vt:lpstr>Assembly Source Language</vt:lpstr>
      <vt:lpstr>Assembly Source Language</vt:lpstr>
      <vt:lpstr>Assembler Syntax</vt:lpstr>
      <vt:lpstr>More Assembler Syntax</vt:lpstr>
      <vt:lpstr>Even More Assembler Syntax</vt:lpstr>
      <vt:lpstr>A Simple Programming Task</vt:lpstr>
      <vt:lpstr>Assembly Code:  Sum.asm</vt:lpstr>
      <vt:lpstr>MARS</vt:lpstr>
      <vt:lpstr>A Slightly More Challenging Program</vt:lpstr>
      <vt:lpstr>Variable Allocation</vt:lpstr>
      <vt:lpstr>The New Code:  SumArray.asm</vt:lpstr>
      <vt:lpstr>A couple of shortcuts</vt:lpstr>
      <vt:lpstr>A couple of shortcuts</vt:lpstr>
      <vt:lpstr>A Coding Challenge</vt:lpstr>
      <vt:lpstr>MIPS Assembly Code:  Fibonacci.asm</vt:lpstr>
    </vt:vector>
  </TitlesOfParts>
  <Manager/>
  <Company>UMBC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MARS Assemler</dc:title>
  <dc:subject/>
  <dc:creator>Ergun Simsek</dc:creator>
  <cp:keywords/>
  <dc:description/>
  <cp:lastModifiedBy>Microsoft Office User</cp:lastModifiedBy>
  <cp:revision>311</cp:revision>
  <cp:lastPrinted>1999-09-10T12:56:53Z</cp:lastPrinted>
  <dcterms:created xsi:type="dcterms:W3CDTF">2011-02-07T15:43:58Z</dcterms:created>
  <dcterms:modified xsi:type="dcterms:W3CDTF">2022-10-03T18:02:36Z</dcterms:modified>
  <cp:category/>
</cp:coreProperties>
</file>